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99" r:id="rId2"/>
    <p:sldId id="256" r:id="rId3"/>
    <p:sldId id="402" r:id="rId4"/>
    <p:sldId id="320" r:id="rId5"/>
    <p:sldId id="334" r:id="rId6"/>
    <p:sldId id="327" r:id="rId7"/>
    <p:sldId id="315" r:id="rId8"/>
    <p:sldId id="353" r:id="rId9"/>
    <p:sldId id="354" r:id="rId10"/>
    <p:sldId id="355" r:id="rId11"/>
    <p:sldId id="356" r:id="rId12"/>
    <p:sldId id="357" r:id="rId13"/>
    <p:sldId id="403" r:id="rId14"/>
    <p:sldId id="369" r:id="rId15"/>
    <p:sldId id="360" r:id="rId16"/>
    <p:sldId id="330" r:id="rId17"/>
    <p:sldId id="321" r:id="rId18"/>
    <p:sldId id="338" r:id="rId19"/>
    <p:sldId id="364" r:id="rId20"/>
    <p:sldId id="331" r:id="rId21"/>
    <p:sldId id="322" r:id="rId22"/>
    <p:sldId id="339" r:id="rId23"/>
    <p:sldId id="368" r:id="rId24"/>
    <p:sldId id="376" r:id="rId25"/>
    <p:sldId id="377" r:id="rId26"/>
    <p:sldId id="332" r:id="rId27"/>
    <p:sldId id="323" r:id="rId28"/>
    <p:sldId id="340" r:id="rId29"/>
    <p:sldId id="343" r:id="rId30"/>
    <p:sldId id="370" r:id="rId31"/>
    <p:sldId id="333" r:id="rId32"/>
    <p:sldId id="324" r:id="rId33"/>
    <p:sldId id="341" r:id="rId34"/>
    <p:sldId id="328" r:id="rId35"/>
    <p:sldId id="329" r:id="rId36"/>
    <p:sldId id="316" r:id="rId37"/>
    <p:sldId id="342" r:id="rId38"/>
    <p:sldId id="349" r:id="rId39"/>
    <p:sldId id="365" r:id="rId40"/>
    <p:sldId id="405" r:id="rId41"/>
    <p:sldId id="366" r:id="rId42"/>
    <p:sldId id="367" r:id="rId43"/>
    <p:sldId id="267" r:id="rId44"/>
    <p:sldId id="404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406" r:id="rId6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21E"/>
    <a:srgbClr val="FF9900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8" autoAdjust="0"/>
    <p:restoredTop sz="94698" autoAdjust="0"/>
  </p:normalViewPr>
  <p:slideViewPr>
    <p:cSldViewPr>
      <p:cViewPr varScale="1">
        <p:scale>
          <a:sx n="74" d="100"/>
          <a:sy n="74" d="100"/>
        </p:scale>
        <p:origin x="7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5.xml"/><Relationship Id="rId13" Type="http://schemas.openxmlformats.org/officeDocument/2006/relationships/slide" Target="slides/slide30.xml"/><Relationship Id="rId18" Type="http://schemas.openxmlformats.org/officeDocument/2006/relationships/slide" Target="slides/slide42.xml"/><Relationship Id="rId3" Type="http://schemas.openxmlformats.org/officeDocument/2006/relationships/slide" Target="slides/slide9.xml"/><Relationship Id="rId7" Type="http://schemas.openxmlformats.org/officeDocument/2006/relationships/slide" Target="slides/slide14.xml"/><Relationship Id="rId12" Type="http://schemas.openxmlformats.org/officeDocument/2006/relationships/slide" Target="slides/slide25.xml"/><Relationship Id="rId17" Type="http://schemas.openxmlformats.org/officeDocument/2006/relationships/slide" Target="slides/slide41.xml"/><Relationship Id="rId2" Type="http://schemas.openxmlformats.org/officeDocument/2006/relationships/slide" Target="slides/slide8.xml"/><Relationship Id="rId16" Type="http://schemas.openxmlformats.org/officeDocument/2006/relationships/slide" Target="slides/slide40.xml"/><Relationship Id="rId20" Type="http://schemas.openxmlformats.org/officeDocument/2006/relationships/slide" Target="slides/slide60.xml"/><Relationship Id="rId1" Type="http://schemas.openxmlformats.org/officeDocument/2006/relationships/slide" Target="slides/slide2.xml"/><Relationship Id="rId6" Type="http://schemas.openxmlformats.org/officeDocument/2006/relationships/slide" Target="slides/slide12.xml"/><Relationship Id="rId11" Type="http://schemas.openxmlformats.org/officeDocument/2006/relationships/slide" Target="slides/slide24.xml"/><Relationship Id="rId5" Type="http://schemas.openxmlformats.org/officeDocument/2006/relationships/slide" Target="slides/slide11.xml"/><Relationship Id="rId15" Type="http://schemas.openxmlformats.org/officeDocument/2006/relationships/slide" Target="slides/slide39.xml"/><Relationship Id="rId10" Type="http://schemas.openxmlformats.org/officeDocument/2006/relationships/slide" Target="slides/slide23.xml"/><Relationship Id="rId19" Type="http://schemas.openxmlformats.org/officeDocument/2006/relationships/slide" Target="slides/slide44.xml"/><Relationship Id="rId4" Type="http://schemas.openxmlformats.org/officeDocument/2006/relationships/slide" Target="slides/slide10.xml"/><Relationship Id="rId9" Type="http://schemas.openxmlformats.org/officeDocument/2006/relationships/slide" Target="slides/slide19.xml"/><Relationship Id="rId14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C15E4-4C7B-4721-9C1E-976E348ED7BA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67D03-3420-49D7-BABB-2EF7BE1B269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748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67D03-3420-49D7-BABB-2EF7BE1B269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67D03-3420-49D7-BABB-2EF7BE1B269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161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2013/7/11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ubenchmark.net/index.ph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563888" y="158309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傳說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77888" y="2622558"/>
            <a:ext cx="5902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在這世界</a:t>
            </a:r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上</a:t>
            </a:r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的某個角</a:t>
            </a:r>
            <a:r>
              <a:rPr lang="zh-TW" altLang="en-US" sz="4400" dirty="0">
                <a:latin typeface="標楷體" pitchFamily="65" charset="-120"/>
                <a:ea typeface="標楷體" pitchFamily="65" charset="-120"/>
              </a:rPr>
              <a:t>落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35596" y="3550908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存在著千年石板與千年神器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9592" y="2204864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只要將千年神器放進石板裡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63688" y="3451647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就能</a:t>
            </a:r>
            <a:r>
              <a:rPr lang="en-US" altLang="zh-TW" sz="4400" dirty="0" smtClean="0">
                <a:latin typeface="標楷體" pitchFamily="65" charset="-120"/>
                <a:ea typeface="標楷體" pitchFamily="65" charset="-120"/>
              </a:rPr>
              <a:t>…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51887" y="4443173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開機</a:t>
            </a:r>
            <a:r>
              <a:rPr lang="en-US" altLang="zh-TW" sz="6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!!!</a:t>
            </a:r>
            <a:endParaRPr lang="zh-TW" altLang="en-US" sz="60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91"/>
            <a:ext cx="9144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27584" y="764704"/>
            <a:ext cx="42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什麼是好的</a:t>
            </a:r>
            <a:r>
              <a:rPr lang="en-US" altLang="zh-TW" sz="4400" dirty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？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00806" y="761711"/>
            <a:ext cx="3771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如何比較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1600" y="19168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52488" y="1778332"/>
            <a:ext cx="165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時脈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2488" y="3559755"/>
            <a:ext cx="248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核心數目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47525" y="1953137"/>
            <a:ext cx="4248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每秒的運算次數，單位為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GHZ(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每秒執行幾十億次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3247525" y="3665360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單核心、雙核心、四核心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6224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8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55576" y="1700808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時脈越高，效能越好？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4619" y="2005805"/>
            <a:ext cx="1800200" cy="18002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71046" y="3247239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越多核心越好？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1046" y="4606343"/>
            <a:ext cx="2736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的效能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572000" y="4583696"/>
            <a:ext cx="3779106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跑程式的速度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3507350" y="4892176"/>
            <a:ext cx="928772" cy="337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31532" y="542521"/>
            <a:ext cx="4495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sz="4400" dirty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規格的誤解</a:t>
            </a:r>
          </a:p>
        </p:txBody>
      </p:sp>
    </p:spTree>
    <p:extLst>
      <p:ext uri="{BB962C8B-B14F-4D97-AF65-F5344CB8AC3E}">
        <p14:creationId xmlns:p14="http://schemas.microsoft.com/office/powerpoint/2010/main" val="2443344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6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1852216" cy="21420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717032"/>
            <a:ext cx="2232248" cy="223224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519208" y="1196752"/>
            <a:ext cx="299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跑比較快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時脈高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519208" y="4001367"/>
            <a:ext cx="3141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跑比較慢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時脈低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3E4E6"/>
              </a:clrFrom>
              <a:clrTo>
                <a:srgbClr val="E3E4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32" y="1838234"/>
            <a:ext cx="2082825" cy="147620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E3E4E6"/>
              </a:clrFrom>
              <a:clrTo>
                <a:srgbClr val="E3E4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4" y="4630936"/>
            <a:ext cx="1932774" cy="136985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3E4E6"/>
              </a:clrFrom>
              <a:clrTo>
                <a:srgbClr val="E3E4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16" y="4473078"/>
            <a:ext cx="2082825" cy="147620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3E4E6"/>
              </a:clrFrom>
              <a:clrTo>
                <a:srgbClr val="E3E4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86" y="4524587"/>
            <a:ext cx="2082825" cy="147620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3E4E6"/>
              </a:clrFrom>
              <a:clrTo>
                <a:srgbClr val="E3E4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44" y="4577761"/>
            <a:ext cx="2082825" cy="147620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707486" y="2122568"/>
            <a:ext cx="243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架構不同</a:t>
            </a:r>
            <a:endParaRPr lang="zh-TW" altLang="en-US" sz="3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圓角矩形 19"/>
          <p:cNvSpPr/>
          <p:nvPr/>
        </p:nvSpPr>
        <p:spPr>
          <a:xfrm rot="20495753">
            <a:off x="767324" y="5634210"/>
            <a:ext cx="1963967" cy="4937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效能好</a:t>
            </a:r>
            <a:endParaRPr lang="zh-TW" altLang="en-US" sz="360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295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8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83568" y="692696"/>
            <a:ext cx="3744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多核心的概念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68299" y="1785501"/>
            <a:ext cx="147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單核心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5616" y="2564904"/>
            <a:ext cx="2016224" cy="2376264"/>
          </a:xfrm>
          <a:prstGeom prst="rect">
            <a:avLst/>
          </a:prstGeom>
          <a:solidFill>
            <a:srgbClr val="F7F21E"/>
          </a:solidFill>
          <a:ln>
            <a:solidFill>
              <a:srgbClr val="F7F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工作列表</a:t>
            </a:r>
            <a:r>
              <a:rPr lang="en-US" altLang="zh-TW" dirty="0" smtClean="0">
                <a:solidFill>
                  <a:schemeClr val="tx1"/>
                </a:solidFill>
              </a:rPr>
              <a:t>---</a:t>
            </a:r>
            <a:r>
              <a:rPr lang="zh-TW" altLang="en-US" dirty="0" smtClean="0">
                <a:solidFill>
                  <a:schemeClr val="tx1"/>
                </a:solidFill>
              </a:rPr>
              <a:t>煮飯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買菜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洗</a:t>
            </a:r>
            <a:r>
              <a:rPr lang="zh-TW" altLang="en-US" dirty="0">
                <a:solidFill>
                  <a:schemeClr val="tx1"/>
                </a:solidFill>
              </a:rPr>
              <a:t>菜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切菜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煮</a:t>
            </a:r>
            <a:r>
              <a:rPr lang="zh-TW" altLang="en-US" dirty="0" smtClean="0">
                <a:solidFill>
                  <a:schemeClr val="tx1"/>
                </a:solidFill>
              </a:rPr>
              <a:t>水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做調味料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7624" y="3212976"/>
            <a:ext cx="5760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87624" y="3473043"/>
            <a:ext cx="5760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187624" y="3757399"/>
            <a:ext cx="5760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851342" y="3575293"/>
            <a:ext cx="1408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{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拖地</a:t>
            </a:r>
            <a:endParaRPr lang="zh-TW" altLang="en-US" sz="3200" dirty="0"/>
          </a:p>
        </p:txBody>
      </p:sp>
      <p:sp>
        <p:nvSpPr>
          <p:cNvPr id="19" name="爆炸 2 18"/>
          <p:cNvSpPr/>
          <p:nvPr/>
        </p:nvSpPr>
        <p:spPr>
          <a:xfrm>
            <a:off x="1187624" y="4897572"/>
            <a:ext cx="1656184" cy="10801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LAG</a:t>
            </a:r>
            <a:r>
              <a:rPr lang="zh-TW" altLang="en-US" dirty="0" smtClean="0"/>
              <a:t>！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88024" y="1785500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多核心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59764" y="2967643"/>
            <a:ext cx="2016224" cy="2376264"/>
          </a:xfrm>
          <a:prstGeom prst="rect">
            <a:avLst/>
          </a:prstGeom>
          <a:solidFill>
            <a:srgbClr val="F7F21E"/>
          </a:solidFill>
          <a:ln>
            <a:solidFill>
              <a:srgbClr val="F7F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工作列表</a:t>
            </a:r>
            <a:r>
              <a:rPr lang="en-US" altLang="zh-TW" dirty="0" smtClean="0">
                <a:solidFill>
                  <a:schemeClr val="tx1"/>
                </a:solidFill>
              </a:rPr>
              <a:t>---</a:t>
            </a:r>
            <a:r>
              <a:rPr lang="zh-TW" altLang="en-US" dirty="0">
                <a:solidFill>
                  <a:schemeClr val="tx1"/>
                </a:solidFill>
              </a:rPr>
              <a:t>煮</a:t>
            </a:r>
            <a:r>
              <a:rPr lang="zh-TW" altLang="en-US" dirty="0" smtClean="0">
                <a:solidFill>
                  <a:schemeClr val="tx1"/>
                </a:solidFill>
              </a:rPr>
              <a:t>飯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買菜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切菜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做調味料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559764" y="2484293"/>
            <a:ext cx="116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核心１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69442" y="2967643"/>
            <a:ext cx="2016224" cy="2376264"/>
          </a:xfrm>
          <a:prstGeom prst="rect">
            <a:avLst/>
          </a:prstGeom>
          <a:solidFill>
            <a:srgbClr val="F7F21E"/>
          </a:solidFill>
          <a:ln>
            <a:solidFill>
              <a:srgbClr val="F7F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洗</a:t>
            </a:r>
            <a:r>
              <a:rPr lang="zh-TW" altLang="en-US" dirty="0">
                <a:solidFill>
                  <a:schemeClr val="tx1"/>
                </a:solidFill>
              </a:rPr>
              <a:t>菜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613190" y="2467061"/>
            <a:ext cx="116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核心２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94542" y="3502302"/>
            <a:ext cx="5760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769442" y="3775033"/>
            <a:ext cx="5760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597818" y="4059820"/>
            <a:ext cx="5760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7538960" y="3813151"/>
            <a:ext cx="1408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{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拖地</a:t>
            </a:r>
            <a:endParaRPr lang="zh-TW" altLang="en-US" sz="3200" dirty="0"/>
          </a:p>
        </p:txBody>
      </p:sp>
      <p:sp>
        <p:nvSpPr>
          <p:cNvPr id="30" name="文字方塊 29"/>
          <p:cNvSpPr txBox="1"/>
          <p:nvPr/>
        </p:nvSpPr>
        <p:spPr>
          <a:xfrm flipH="1">
            <a:off x="6720293" y="4292377"/>
            <a:ext cx="67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煮水</a:t>
            </a:r>
            <a:endParaRPr lang="zh-TW" altLang="en-US" dirty="0"/>
          </a:p>
        </p:txBody>
      </p:sp>
      <p:sp>
        <p:nvSpPr>
          <p:cNvPr id="31" name="爆炸 2 30"/>
          <p:cNvSpPr/>
          <p:nvPr/>
        </p:nvSpPr>
        <p:spPr>
          <a:xfrm>
            <a:off x="5629847" y="5311986"/>
            <a:ext cx="1656184" cy="10801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順</a:t>
            </a:r>
            <a:r>
              <a:rPr lang="zh-TW" altLang="en-US" dirty="0"/>
              <a:t>暢</a:t>
            </a:r>
            <a:r>
              <a:rPr lang="zh-TW" altLang="en-US" dirty="0" smtClean="0"/>
              <a:t>！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613599" y="4454183"/>
            <a:ext cx="5760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7862141" y="4105095"/>
            <a:ext cx="5760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304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-0.23229 -0.0009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1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2" grpId="0" animBg="1"/>
      <p:bldP spid="13" grpId="0" animBg="1"/>
      <p:bldP spid="14" grpId="0" animBg="1"/>
      <p:bldP spid="17" grpId="0"/>
      <p:bldP spid="19" grpId="0" animBg="1"/>
      <p:bldP spid="20" grpId="0"/>
      <p:bldP spid="22" grpId="0" animBg="1"/>
      <p:bldP spid="23" grpId="0"/>
      <p:bldP spid="24" grpId="0" animBg="1"/>
      <p:bldP spid="25" grpId="0"/>
      <p:bldP spid="26" grpId="0" animBg="1"/>
      <p:bldP spid="27" grpId="0" animBg="1"/>
      <p:bldP spid="28" grpId="0" animBg="1"/>
      <p:bldP spid="29" grpId="0"/>
      <p:bldP spid="30" grpId="0"/>
      <p:bldP spid="30" grpId="1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445735" y="1844824"/>
            <a:ext cx="594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那到底要怎麼判斷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好壞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？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068960"/>
            <a:ext cx="228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947556" y="1454355"/>
            <a:ext cx="6336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要知道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的效能好壞，最好的方法就是上網查他們的效能測試結果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5094" y="4221088"/>
            <a:ext cx="4536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u="sng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http://www.cpubenchmark.net/index.php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40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圖片 18" descr="mobile01-ddcb094187ffc760115c84690d1ded2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052736"/>
            <a:ext cx="4104456" cy="4863254"/>
          </a:xfrm>
          <a:prstGeom prst="rect">
            <a:avLst/>
          </a:prstGeom>
        </p:spPr>
      </p:pic>
      <p:pic>
        <p:nvPicPr>
          <p:cNvPr id="8" name="圖片 7" descr="mobile01-ca7dafc720062e3bbd81e553c7386690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620688"/>
            <a:ext cx="5007103" cy="54452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47864" y="40466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40466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記憶體插槽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右彎箭號 14"/>
          <p:cNvSpPr/>
          <p:nvPr/>
        </p:nvSpPr>
        <p:spPr>
          <a:xfrm>
            <a:off x="1547664" y="3212976"/>
            <a:ext cx="2304256" cy="7920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560" y="40050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5536" y="494116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擴充卡插槽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向上箭號 21"/>
          <p:cNvSpPr/>
          <p:nvPr/>
        </p:nvSpPr>
        <p:spPr>
          <a:xfrm>
            <a:off x="5364088" y="5445224"/>
            <a:ext cx="288032" cy="720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48064" y="623731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BIOS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上彎箭號 24"/>
          <p:cNvSpPr/>
          <p:nvPr/>
        </p:nvSpPr>
        <p:spPr>
          <a:xfrm>
            <a:off x="3923928" y="4725144"/>
            <a:ext cx="1296144" cy="1656184"/>
          </a:xfrm>
          <a:prstGeom prst="bentUpArrow">
            <a:avLst>
              <a:gd name="adj1" fmla="val 1631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411760" y="60212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51520" y="184482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整合周邊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76256" y="24208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電源輸入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23720" y="41490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光碟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硬碟插槽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5536" y="40466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千年石板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004048" y="40466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記憶體插槽</a:t>
            </a:r>
            <a:endParaRPr lang="zh-TW" altLang="en-US" sz="28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圖片 4" descr="ra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1772816"/>
            <a:ext cx="3915486" cy="260012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99592" y="620688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記憶體插槽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" name="圖片 10" descr="ram12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4128" y="1772816"/>
            <a:ext cx="2862317" cy="3096344"/>
          </a:xfrm>
          <a:prstGeom prst="rect">
            <a:avLst/>
          </a:prstGeom>
        </p:spPr>
      </p:pic>
      <p:sp>
        <p:nvSpPr>
          <p:cNvPr id="12" name="向左箭號 11"/>
          <p:cNvSpPr/>
          <p:nvPr/>
        </p:nvSpPr>
        <p:spPr>
          <a:xfrm>
            <a:off x="4502150" y="2981620"/>
            <a:ext cx="1751690" cy="63984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012160" y="980728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記憶體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55576" y="692696"/>
            <a:ext cx="324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記憶體</a:t>
            </a:r>
            <a:r>
              <a:rPr lang="en-US" altLang="zh-TW" sz="4400" dirty="0" smtClean="0">
                <a:latin typeface="標楷體" pitchFamily="65" charset="-120"/>
                <a:ea typeface="標楷體" pitchFamily="65" charset="-120"/>
              </a:rPr>
              <a:t>(RAM)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 descr="ram123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3728" y="2132856"/>
            <a:ext cx="3816424" cy="412846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63688" y="1556792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記憶東西的晶片組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43608" y="2348880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跟硬碟有麼不同</a:t>
            </a:r>
            <a:r>
              <a:rPr lang="en-US" altLang="zh-TW" sz="4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?</a:t>
            </a:r>
            <a:endParaRPr lang="zh-TW" altLang="en-US" sz="40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" name="圖片 9" descr="imag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4128" y="1988840"/>
            <a:ext cx="1800200" cy="18002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5576" y="3933056"/>
            <a:ext cx="81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‧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硬碟是永久儲存資料，關閉電源後資料不會消失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55576" y="4509120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‧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記憶體上記憶的是馬上要送去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運算的資料，為晶片式記憶及傳輸，關閉電源後資料就會消失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67544" y="1556792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“暫時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”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 descr="ram123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096" y="188640"/>
            <a:ext cx="1838520" cy="198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39552" y="620688"/>
            <a:ext cx="5832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記憶體對電腦的重要性</a:t>
            </a:r>
            <a:endParaRPr lang="en-US" altLang="zh-TW" sz="4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54" y="4613142"/>
            <a:ext cx="1893315" cy="12622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569">
            <a:off x="4319882" y="1680584"/>
            <a:ext cx="2613340" cy="17791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8995">
            <a:off x="3414738" y="3462577"/>
            <a:ext cx="1415972" cy="14159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633">
            <a:off x="1278769" y="2082278"/>
            <a:ext cx="1966387" cy="196638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7422">
            <a:off x="1595408" y="4086915"/>
            <a:ext cx="2143125" cy="21336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9FFFB"/>
              </a:clrFrom>
              <a:clrTo>
                <a:srgbClr val="F9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935">
            <a:off x="5163995" y="3082902"/>
            <a:ext cx="2133600" cy="21431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03" y="2290149"/>
            <a:ext cx="1822410" cy="18224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9680" y="2521372"/>
            <a:ext cx="4474829" cy="218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70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71600" y="1628800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>
                <a:latin typeface="標楷體" pitchFamily="65" charset="-120"/>
                <a:ea typeface="標楷體" pitchFamily="65" charset="-120"/>
              </a:rPr>
              <a:t>千年石板</a:t>
            </a:r>
            <a:endParaRPr lang="zh-TW" altLang="en-US" sz="5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15816" y="38610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>
                <a:latin typeface="標楷體" pitchFamily="65" charset="-120"/>
                <a:ea typeface="標楷體" pitchFamily="65" charset="-120"/>
              </a:rPr>
              <a:t>千年神器</a:t>
            </a:r>
            <a:endParaRPr lang="en-US" altLang="zh-TW" sz="54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131840" y="2780928"/>
            <a:ext cx="72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>
                <a:latin typeface="標楷體" pitchFamily="65" charset="-120"/>
                <a:ea typeface="標楷體" pitchFamily="65" charset="-120"/>
              </a:rPr>
              <a:t>與</a:t>
            </a:r>
            <a:endParaRPr lang="en-US" altLang="zh-TW" sz="54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696" y="2708920"/>
            <a:ext cx="532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>
                <a:latin typeface="標楷體" pitchFamily="65" charset="-120"/>
                <a:ea typeface="標楷體" pitchFamily="65" charset="-120"/>
              </a:rPr>
              <a:t>電腦零件與組裝</a:t>
            </a:r>
            <a:endParaRPr lang="zh-TW" altLang="en-US" sz="54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  <p:bldP spid="6" grpId="0"/>
      <p:bldP spid="6" grpId="1"/>
      <p:bldP spid="7" grpId="0"/>
      <p:bldP spid="7" grpId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圖片 18" descr="mobile01-ddcb094187ffc760115c84690d1ded2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052736"/>
            <a:ext cx="4104456" cy="4863254"/>
          </a:xfrm>
          <a:prstGeom prst="rect">
            <a:avLst/>
          </a:prstGeom>
        </p:spPr>
      </p:pic>
      <p:pic>
        <p:nvPicPr>
          <p:cNvPr id="8" name="圖片 7" descr="mobile01-ca7dafc720062e3bbd81e553c7386690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620688"/>
            <a:ext cx="5007103" cy="54452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47864" y="40466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40466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記憶體插槽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右彎箭號 14"/>
          <p:cNvSpPr/>
          <p:nvPr/>
        </p:nvSpPr>
        <p:spPr>
          <a:xfrm>
            <a:off x="1547664" y="3212976"/>
            <a:ext cx="2304256" cy="7920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560" y="40050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5536" y="494116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擴充卡插槽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向上箭號 21"/>
          <p:cNvSpPr/>
          <p:nvPr/>
        </p:nvSpPr>
        <p:spPr>
          <a:xfrm>
            <a:off x="5364088" y="5445224"/>
            <a:ext cx="288032" cy="720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48064" y="623731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BIOS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上彎箭號 24"/>
          <p:cNvSpPr/>
          <p:nvPr/>
        </p:nvSpPr>
        <p:spPr>
          <a:xfrm>
            <a:off x="3923928" y="4725144"/>
            <a:ext cx="1296144" cy="1656184"/>
          </a:xfrm>
          <a:prstGeom prst="bentUpArrow">
            <a:avLst>
              <a:gd name="adj1" fmla="val 1631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411760" y="60212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51520" y="184482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整合周邊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76256" y="24208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電源輸入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23720" y="41490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光碟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硬碟插槽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5536" y="40466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千年石板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95536" y="494116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擴充卡插槽</a:t>
            </a:r>
            <a:endParaRPr lang="zh-TW" altLang="en-US" sz="28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2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644008" y="62068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擴充卡插槽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5536" y="62068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顯示卡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" name="圖片 10" descr="顯示卡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03558" y="1390129"/>
            <a:ext cx="4076650" cy="32613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80" y="1970326"/>
            <a:ext cx="4570784" cy="2772942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3275856" y="1989348"/>
            <a:ext cx="1145156" cy="5040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55576" y="692696"/>
            <a:ext cx="237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顯示卡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圖片 4" descr="顯示卡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5736" y="2132856"/>
            <a:ext cx="3744416" cy="299553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9592" y="2780928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一個小形的完整系統，擁有自己的晶片組、記憶體、電源輸入、散熱風扇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9592" y="177281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用來顯示畫面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47864" y="1628800"/>
            <a:ext cx="18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4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廢話</a:t>
            </a:r>
            <a:r>
              <a:rPr lang="en-US" altLang="zh-TW" sz="4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!</a:t>
            </a:r>
            <a:endParaRPr lang="zh-TW" altLang="en-US" sz="44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" name="圖片 10" descr="blog_pic12748386445688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980728"/>
            <a:ext cx="1296144" cy="1728192"/>
          </a:xfrm>
          <a:prstGeom prst="rect">
            <a:avLst/>
          </a:prstGeom>
        </p:spPr>
      </p:pic>
      <p:pic>
        <p:nvPicPr>
          <p:cNvPr id="10" name="圖片 9" descr="顯示卡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8224" y="620688"/>
            <a:ext cx="2088232" cy="167058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23528" y="4653136"/>
            <a:ext cx="122413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遊戲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影片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1619672" y="5085184"/>
            <a:ext cx="720080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483768" y="4869160"/>
            <a:ext cx="1944216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運算</a:t>
            </a:r>
            <a:endParaRPr lang="zh-TW" altLang="en-US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4572000" y="5085184"/>
            <a:ext cx="576064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220072" y="4653136"/>
            <a:ext cx="1944216" cy="10772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顯示卡運算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7236296" y="5085184"/>
            <a:ext cx="57606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884368" y="4653136"/>
            <a:ext cx="936104" cy="10772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螢幕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8" grpId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923928" y="624709"/>
            <a:ext cx="252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內建顯卡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83568" y="1700808"/>
            <a:ext cx="5400600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69143" y="1901086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內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顯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81436" y="1929293"/>
            <a:ext cx="5832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內顯的顯示晶片會直接內建在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以前是主機板上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，可以不用買顯示卡。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9143" y="661052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獨立顯卡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V.S.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 descr="顯示卡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4068" y="4005444"/>
            <a:ext cx="2858320" cy="2286656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5130532" y="4231169"/>
            <a:ext cx="1584176" cy="167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60269" y="3464298"/>
            <a:ext cx="693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要特別注意主機板跟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是否相容</a:t>
            </a:r>
            <a:endParaRPr lang="zh-TW" altLang="en-US" sz="2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21" y="4447585"/>
            <a:ext cx="4588142" cy="1203039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>
            <a:off x="1187624" y="4231170"/>
            <a:ext cx="2001799" cy="2060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407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0.35816 0.00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6" grpId="0"/>
      <p:bldP spid="8" grpId="0"/>
      <p:bldP spid="8" grpId="1"/>
      <p:bldP spid="15" grpId="0" animBg="1"/>
      <p:bldP spid="16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764704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內建顯卡的缺點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99770" y="1819904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內建在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2960010" y="1938809"/>
            <a:ext cx="1152128" cy="360040"/>
          </a:xfrm>
          <a:prstGeom prst="rightArrow">
            <a:avLst>
              <a:gd name="adj1" fmla="val 50000"/>
              <a:gd name="adj2" fmla="val 1258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222356" y="1800712"/>
            <a:ext cx="478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減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一些功能，以免過熱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75856" y="2298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2983018" y="4611883"/>
            <a:ext cx="1175262" cy="376415"/>
          </a:xfrm>
          <a:prstGeom prst="rightArrow">
            <a:avLst>
              <a:gd name="adj1" fmla="val 50000"/>
              <a:gd name="adj2" fmla="val 1258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222356" y="4503675"/>
            <a:ext cx="4788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共用記憶體，電腦效能滑落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5774" y="549425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優點：省去一筆開銷！</a:t>
            </a:r>
            <a:endParaRPr lang="en-US" altLang="zh-TW" sz="32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237951" y="2683268"/>
            <a:ext cx="4387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運算能力差，電腦無法跑高畫質的遊戲，或者是高畫質的影片</a:t>
            </a:r>
          </a:p>
        </p:txBody>
      </p:sp>
      <p:sp>
        <p:nvSpPr>
          <p:cNvPr id="15" name="向右箭號 14"/>
          <p:cNvSpPr/>
          <p:nvPr/>
        </p:nvSpPr>
        <p:spPr>
          <a:xfrm>
            <a:off x="2983018" y="2848201"/>
            <a:ext cx="1152128" cy="360040"/>
          </a:xfrm>
          <a:prstGeom prst="rightArrow">
            <a:avLst>
              <a:gd name="adj1" fmla="val 50000"/>
              <a:gd name="adj2" fmla="val 1258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311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 animBg="1"/>
      <p:bldP spid="13" grpId="0"/>
      <p:bldP spid="14" grpId="0"/>
      <p:bldP spid="2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9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55576" y="692696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獨立顯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卡</a:t>
            </a:r>
            <a:endParaRPr lang="zh-TW" altLang="en-US" sz="4400" dirty="0"/>
          </a:p>
        </p:txBody>
      </p:sp>
      <p:pic>
        <p:nvPicPr>
          <p:cNvPr id="5" name="圖片 4" descr="顯示卡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0032" y="318809"/>
            <a:ext cx="2858320" cy="228665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06038" y="2544241"/>
            <a:ext cx="110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優點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76944" y="2563123"/>
            <a:ext cx="5688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１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因為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是自己一個系統，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所以不對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電腦有別的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影響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03722" y="3933056"/>
            <a:ext cx="5594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跟運算能力都比內建顯示卡來的更強</a:t>
            </a:r>
          </a:p>
        </p:txBody>
      </p:sp>
    </p:spTree>
    <p:extLst>
      <p:ext uri="{BB962C8B-B14F-4D97-AF65-F5344CB8AC3E}">
        <p14:creationId xmlns:p14="http://schemas.microsoft.com/office/powerpoint/2010/main" val="3758279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圖片 18" descr="mobile01-ddcb094187ffc760115c84690d1ded2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052736"/>
            <a:ext cx="4104456" cy="4863254"/>
          </a:xfrm>
          <a:prstGeom prst="rect">
            <a:avLst/>
          </a:prstGeom>
        </p:spPr>
      </p:pic>
      <p:pic>
        <p:nvPicPr>
          <p:cNvPr id="8" name="圖片 7" descr="mobile01-ca7dafc720062e3bbd81e553c7386690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620688"/>
            <a:ext cx="5007103" cy="54452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47864" y="40466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40466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記憶體插槽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右彎箭號 14"/>
          <p:cNvSpPr/>
          <p:nvPr/>
        </p:nvSpPr>
        <p:spPr>
          <a:xfrm>
            <a:off x="1547664" y="3212976"/>
            <a:ext cx="2304256" cy="7920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560" y="40050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5536" y="494116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擴充卡插槽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向上箭號 21"/>
          <p:cNvSpPr/>
          <p:nvPr/>
        </p:nvSpPr>
        <p:spPr>
          <a:xfrm>
            <a:off x="5364088" y="5445224"/>
            <a:ext cx="288032" cy="720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48064" y="623731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BIOS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上彎箭號 24"/>
          <p:cNvSpPr/>
          <p:nvPr/>
        </p:nvSpPr>
        <p:spPr>
          <a:xfrm>
            <a:off x="3923928" y="4725144"/>
            <a:ext cx="1296144" cy="1656184"/>
          </a:xfrm>
          <a:prstGeom prst="bentUpArrow">
            <a:avLst>
              <a:gd name="adj1" fmla="val 1631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411760" y="60212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51520" y="184482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整合周邊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76256" y="24208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電源輸入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23720" y="41490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光碟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硬碟插槽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5536" y="40466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千年石板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23720" y="41490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光碟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硬碟插槽</a:t>
            </a:r>
            <a:endParaRPr lang="zh-TW" altLang="en-US" sz="28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0" grpId="0"/>
      <p:bldP spid="2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27584" y="764704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光碟</a:t>
            </a:r>
            <a:r>
              <a:rPr lang="en-US" altLang="zh-TW" sz="44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硬碟插槽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" name="圖片 8" descr="硬碟機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556792"/>
            <a:ext cx="4554294" cy="3024336"/>
          </a:xfrm>
          <a:prstGeom prst="rect">
            <a:avLst/>
          </a:prstGeom>
        </p:spPr>
      </p:pic>
      <p:pic>
        <p:nvPicPr>
          <p:cNvPr id="8" name="圖片 7" descr="DT01ACA300-5S copy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7577" y="2996952"/>
            <a:ext cx="3766423" cy="316835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084168" y="2132856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硬碟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向左箭號 11"/>
          <p:cNvSpPr/>
          <p:nvPr/>
        </p:nvSpPr>
        <p:spPr>
          <a:xfrm rot="1194026">
            <a:off x="4211960" y="3140968"/>
            <a:ext cx="1512168" cy="36004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上箭號 12"/>
          <p:cNvSpPr/>
          <p:nvPr/>
        </p:nvSpPr>
        <p:spPr>
          <a:xfrm>
            <a:off x="2123728" y="3284984"/>
            <a:ext cx="432048" cy="2088232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331640" y="54452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SATA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向上箭號 14"/>
          <p:cNvSpPr/>
          <p:nvPr/>
        </p:nvSpPr>
        <p:spPr>
          <a:xfrm>
            <a:off x="3779912" y="3356992"/>
            <a:ext cx="432048" cy="2088232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419872" y="551723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IDE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27584" y="620688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硬碟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 descr="DT01ACA300-5S copy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3356992"/>
            <a:ext cx="3766423" cy="316835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87624" y="1335038"/>
            <a:ext cx="612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是電腦裡少數機械式結構的零件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利用磁性的方式紀錄資料，永久紀錄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 descr="hard_disk0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8024" y="3645024"/>
            <a:ext cx="3773513" cy="266429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87624" y="2204864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目前容量已經可以達到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1TB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以上了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圖片 4" descr="0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544" y="3212976"/>
            <a:ext cx="4032448" cy="30384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27584" y="476672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標楷體" pitchFamily="65" charset="-120"/>
                <a:ea typeface="標楷體" pitchFamily="65" charset="-120"/>
              </a:rPr>
              <a:t>SSD</a:t>
            </a:r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固態硬碟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99592" y="1340768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利用特殊晶片永久儲存資料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7584" y="2132856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優點：資料存取的速度較快、低功耗、耐震、安靜、溫度低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" name="圖片 10" descr="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3068960"/>
            <a:ext cx="3888432" cy="2648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3"/>
            <a:ext cx="5760640" cy="472667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55576" y="453524"/>
            <a:ext cx="5976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itchFamily="65" charset="-120"/>
                <a:ea typeface="標楷體" pitchFamily="65" charset="-120"/>
              </a:rPr>
              <a:t>主機的內部</a:t>
            </a:r>
          </a:p>
        </p:txBody>
      </p:sp>
    </p:spTree>
    <p:extLst>
      <p:ext uri="{BB962C8B-B14F-4D97-AF65-F5344CB8AC3E}">
        <p14:creationId xmlns:p14="http://schemas.microsoft.com/office/powerpoint/2010/main" val="3530076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23728" y="162880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69269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固態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硬碟 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V.S.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傳統硬碟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固態硬碟_傳統硬碟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97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圖片 18" descr="mobile01-ddcb094187ffc760115c84690d1ded2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052736"/>
            <a:ext cx="4104456" cy="4863254"/>
          </a:xfrm>
          <a:prstGeom prst="rect">
            <a:avLst/>
          </a:prstGeom>
        </p:spPr>
      </p:pic>
      <p:pic>
        <p:nvPicPr>
          <p:cNvPr id="8" name="圖片 7" descr="mobile01-ca7dafc720062e3bbd81e553c7386690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620688"/>
            <a:ext cx="5007103" cy="54452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47864" y="40466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40466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記憶體插槽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右彎箭號 14"/>
          <p:cNvSpPr/>
          <p:nvPr/>
        </p:nvSpPr>
        <p:spPr>
          <a:xfrm>
            <a:off x="1547664" y="3212976"/>
            <a:ext cx="2304256" cy="7920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560" y="40050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5536" y="494116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擴充卡插槽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向上箭號 21"/>
          <p:cNvSpPr/>
          <p:nvPr/>
        </p:nvSpPr>
        <p:spPr>
          <a:xfrm>
            <a:off x="5364088" y="5445224"/>
            <a:ext cx="288032" cy="720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48064" y="623731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BIOS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上彎箭號 24"/>
          <p:cNvSpPr/>
          <p:nvPr/>
        </p:nvSpPr>
        <p:spPr>
          <a:xfrm>
            <a:off x="3923928" y="4725144"/>
            <a:ext cx="1296144" cy="1656184"/>
          </a:xfrm>
          <a:prstGeom prst="bentUpArrow">
            <a:avLst>
              <a:gd name="adj1" fmla="val 1631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411760" y="60212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51520" y="184482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整合周邊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76256" y="24208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電源輸入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23720" y="41490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光碟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硬碟插槽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5536" y="40466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千年石板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876256" y="24017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電源輸入</a:t>
            </a:r>
            <a:endParaRPr lang="zh-TW" altLang="en-US" sz="28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0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43608" y="62068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電源輸入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" name="圖片 9" descr="mobile01-05a6ad9baf3b7f815f3267f6a98b29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916832"/>
            <a:ext cx="4464496" cy="2964704"/>
          </a:xfrm>
          <a:prstGeom prst="rect">
            <a:avLst/>
          </a:prstGeom>
        </p:spPr>
      </p:pic>
      <p:pic>
        <p:nvPicPr>
          <p:cNvPr id="7" name="圖片 6" descr="電源供應器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8104" y="3068960"/>
            <a:ext cx="3429000" cy="3429000"/>
          </a:xfrm>
          <a:prstGeom prst="rect">
            <a:avLst/>
          </a:prstGeom>
        </p:spPr>
      </p:pic>
      <p:sp>
        <p:nvSpPr>
          <p:cNvPr id="8" name="向左箭號 7"/>
          <p:cNvSpPr/>
          <p:nvPr/>
        </p:nvSpPr>
        <p:spPr>
          <a:xfrm>
            <a:off x="3995936" y="3645024"/>
            <a:ext cx="2016224" cy="50405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圖片 18" descr="mobile01-ddcb094187ffc760115c84690d1ded2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052736"/>
            <a:ext cx="4104456" cy="4863254"/>
          </a:xfrm>
          <a:prstGeom prst="rect">
            <a:avLst/>
          </a:prstGeom>
        </p:spPr>
      </p:pic>
      <p:pic>
        <p:nvPicPr>
          <p:cNvPr id="8" name="圖片 7" descr="mobile01-ca7dafc720062e3bbd81e553c7386690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620688"/>
            <a:ext cx="5007103" cy="54452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47864" y="40466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40466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記憶體插槽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右彎箭號 14"/>
          <p:cNvSpPr/>
          <p:nvPr/>
        </p:nvSpPr>
        <p:spPr>
          <a:xfrm>
            <a:off x="1547664" y="3212976"/>
            <a:ext cx="2304256" cy="7920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560" y="40050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5536" y="494116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擴充卡插槽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向上箭號 21"/>
          <p:cNvSpPr/>
          <p:nvPr/>
        </p:nvSpPr>
        <p:spPr>
          <a:xfrm>
            <a:off x="5364088" y="5445224"/>
            <a:ext cx="288032" cy="720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48064" y="623731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BIOS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上彎箭號 24"/>
          <p:cNvSpPr/>
          <p:nvPr/>
        </p:nvSpPr>
        <p:spPr>
          <a:xfrm>
            <a:off x="3923928" y="4725144"/>
            <a:ext cx="1296144" cy="1656184"/>
          </a:xfrm>
          <a:prstGeom prst="bentUpArrow">
            <a:avLst>
              <a:gd name="adj1" fmla="val 1631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411760" y="60212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51520" y="184482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整合周邊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76256" y="24208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電源輸入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23720" y="41490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光碟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硬碟插槽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5536" y="40466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千年石板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411760" y="60212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南橋晶片</a:t>
            </a:r>
            <a:endParaRPr lang="zh-TW" altLang="en-US" sz="28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11560" y="3985900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北橋晶片</a:t>
            </a:r>
            <a:endParaRPr lang="zh-TW" altLang="en-US" sz="28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4" grpId="0"/>
      <p:bldP spid="24" grpId="1"/>
      <p:bldP spid="30" grpId="0"/>
      <p:bldP spid="3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55576" y="692696"/>
            <a:ext cx="2736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北橋晶片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圖片 6" descr="北橋晶片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3212976"/>
            <a:ext cx="2602454" cy="172819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71600" y="1628800"/>
            <a:ext cx="7344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北橋晶片是主機板上最重要的晶片，他負責連接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、記憶體與顯示卡</a:t>
            </a:r>
            <a:endParaRPr lang="zh-TW" altLang="en-US" sz="32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17482" y="2132856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高速周邊</a:t>
            </a:r>
            <a:endParaRPr lang="zh-TW" altLang="en-US" sz="3200" dirty="0"/>
          </a:p>
        </p:txBody>
      </p:sp>
      <p:sp>
        <p:nvSpPr>
          <p:cNvPr id="11" name="向左箭號 10"/>
          <p:cNvSpPr/>
          <p:nvPr/>
        </p:nvSpPr>
        <p:spPr>
          <a:xfrm>
            <a:off x="6640860" y="2276872"/>
            <a:ext cx="808112" cy="36004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699792" y="2636912"/>
            <a:ext cx="64807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27604" y="2644140"/>
            <a:ext cx="113242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53673" y="2628486"/>
            <a:ext cx="1116999" cy="625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 animBg="1"/>
      <p:bldP spid="4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27584" y="620688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南橋晶片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圖片 6" descr="南橋晶片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3140968"/>
            <a:ext cx="3168352" cy="210398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06959" y="1527920"/>
            <a:ext cx="648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為僅次於北橋晶片的晶片，負責連接周邊設備、硬碟在與北橋連接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向左箭號 8"/>
          <p:cNvSpPr/>
          <p:nvPr/>
        </p:nvSpPr>
        <p:spPr>
          <a:xfrm>
            <a:off x="6648804" y="2135836"/>
            <a:ext cx="803516" cy="36004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452319" y="2113692"/>
            <a:ext cx="181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慢速周邊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71600" y="2582278"/>
            <a:ext cx="14002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324055" y="2578306"/>
            <a:ext cx="81589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8" grpId="0"/>
      <p:bldP spid="9" grpId="0" animBg="1"/>
      <p:bldP spid="10" grpId="0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圖片 2" descr="南北橋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5816" y="476672"/>
            <a:ext cx="4831429" cy="580526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83568" y="476672"/>
            <a:ext cx="252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分工圖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67744" y="404664"/>
            <a:ext cx="5760640" cy="5904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635896" y="1052736"/>
            <a:ext cx="1440160" cy="10801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CPU</a:t>
            </a:r>
            <a:endParaRPr lang="zh-TW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3779912" y="2924944"/>
            <a:ext cx="1152128" cy="7920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北橋晶片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932040" y="4293096"/>
            <a:ext cx="792088" cy="72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南橋晶片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12160" y="836712"/>
            <a:ext cx="432048" cy="23042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RAM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156176" y="3645024"/>
            <a:ext cx="1440160" cy="23042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硬碟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2699792" y="4509120"/>
            <a:ext cx="1944216" cy="36004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</a:rPr>
              <a:t>顯示卡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11760" y="908720"/>
            <a:ext cx="720080" cy="2952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整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合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周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邊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0072" y="5301208"/>
            <a:ext cx="720080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BIOS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76256" y="908720"/>
            <a:ext cx="864096" cy="2304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電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源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供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應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7" name="Picture 6" descr="H:\資工營教學企劃\monitor-Eizo-FS2332-BK.jpg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9" b="12809"/>
          <a:stretch/>
        </p:blipFill>
        <p:spPr bwMode="auto">
          <a:xfrm>
            <a:off x="0" y="3717032"/>
            <a:ext cx="1979712" cy="14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圖片 18" descr="201206060331067556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536" y="1340768"/>
            <a:ext cx="1152128" cy="864096"/>
          </a:xfrm>
          <a:prstGeom prst="rect">
            <a:avLst/>
          </a:prstGeom>
        </p:spPr>
      </p:pic>
      <p:pic>
        <p:nvPicPr>
          <p:cNvPr id="20" name="圖片 19" descr="20120927135315652_300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1988840"/>
            <a:ext cx="1512168" cy="1512168"/>
          </a:xfrm>
          <a:prstGeom prst="rect">
            <a:avLst/>
          </a:prstGeom>
        </p:spPr>
      </p:pic>
      <p:sp>
        <p:nvSpPr>
          <p:cNvPr id="24" name="向左箭號 23"/>
          <p:cNvSpPr/>
          <p:nvPr/>
        </p:nvSpPr>
        <p:spPr>
          <a:xfrm>
            <a:off x="5724128" y="4581128"/>
            <a:ext cx="648072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左箭號 24"/>
          <p:cNvSpPr/>
          <p:nvPr/>
        </p:nvSpPr>
        <p:spPr>
          <a:xfrm rot="3069493">
            <a:off x="4751342" y="3857139"/>
            <a:ext cx="648072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左箭號 25"/>
          <p:cNvSpPr/>
          <p:nvPr/>
        </p:nvSpPr>
        <p:spPr>
          <a:xfrm rot="5400000">
            <a:off x="4067944" y="2420888"/>
            <a:ext cx="648072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左箭號 26"/>
          <p:cNvSpPr/>
          <p:nvPr/>
        </p:nvSpPr>
        <p:spPr>
          <a:xfrm rot="8680430">
            <a:off x="4916397" y="2525052"/>
            <a:ext cx="936104" cy="2439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左箭號 27"/>
          <p:cNvSpPr/>
          <p:nvPr/>
        </p:nvSpPr>
        <p:spPr>
          <a:xfrm rot="19289628">
            <a:off x="5122232" y="2829785"/>
            <a:ext cx="936104" cy="2439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左箭號 28"/>
          <p:cNvSpPr/>
          <p:nvPr/>
        </p:nvSpPr>
        <p:spPr>
          <a:xfrm rot="16200000">
            <a:off x="3721880" y="2406912"/>
            <a:ext cx="648072" cy="2439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左箭號 29"/>
          <p:cNvSpPr/>
          <p:nvPr/>
        </p:nvSpPr>
        <p:spPr>
          <a:xfrm rot="18862738">
            <a:off x="3438688" y="3942752"/>
            <a:ext cx="936104" cy="24485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左箭號 30"/>
          <p:cNvSpPr/>
          <p:nvPr/>
        </p:nvSpPr>
        <p:spPr>
          <a:xfrm>
            <a:off x="1841172" y="4532197"/>
            <a:ext cx="936104" cy="2439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左箭號 31"/>
          <p:cNvSpPr/>
          <p:nvPr/>
        </p:nvSpPr>
        <p:spPr>
          <a:xfrm rot="10800000">
            <a:off x="1475656" y="1844824"/>
            <a:ext cx="936104" cy="2439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弧形向右箭號 33"/>
          <p:cNvSpPr/>
          <p:nvPr/>
        </p:nvSpPr>
        <p:spPr>
          <a:xfrm>
            <a:off x="2195736" y="3501008"/>
            <a:ext cx="864096" cy="2736304"/>
          </a:xfrm>
          <a:prstGeom prst="curvedRightArrow">
            <a:avLst>
              <a:gd name="adj1" fmla="val 25000"/>
              <a:gd name="adj2" fmla="val 43436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向左箭號 34"/>
          <p:cNvSpPr/>
          <p:nvPr/>
        </p:nvSpPr>
        <p:spPr>
          <a:xfrm rot="9082331">
            <a:off x="3196109" y="5343334"/>
            <a:ext cx="1786872" cy="42363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4" grpId="0" animBg="1"/>
      <p:bldP spid="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27584" y="620688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標楷體" pitchFamily="65" charset="-120"/>
                <a:ea typeface="標楷體" pitchFamily="65" charset="-120"/>
              </a:rPr>
              <a:t>BONUS---</a:t>
            </a:r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筆電選</a:t>
            </a:r>
            <a:r>
              <a:rPr lang="zh-TW" altLang="en-US" sz="4000" dirty="0">
                <a:latin typeface="標楷體" pitchFamily="65" charset="-120"/>
                <a:ea typeface="標楷體" pitchFamily="65" charset="-120"/>
              </a:rPr>
              <a:t>購</a:t>
            </a:r>
            <a:endParaRPr lang="en-US" altLang="zh-TW" sz="40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99592" y="1832385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12061" y="1843665"/>
            <a:ext cx="1906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顯示卡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36795" y="1843665"/>
            <a:ext cx="192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記憶體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30921" y="1843665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硬碟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0" y="2531464"/>
            <a:ext cx="3429000" cy="3429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211960" y="2830686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處理器 ：</a:t>
            </a:r>
            <a:r>
              <a:rPr lang="en-US" altLang="zh-TW" dirty="0"/>
              <a:t>Intel Core i7-4700MQ </a:t>
            </a:r>
            <a:br>
              <a:rPr lang="en-US" altLang="zh-TW" dirty="0"/>
            </a:br>
            <a:r>
              <a:rPr lang="zh-TW" altLang="en-US" dirty="0"/>
              <a:t>記憶體 ：</a:t>
            </a:r>
            <a:r>
              <a:rPr lang="en-US" altLang="zh-TW" dirty="0"/>
              <a:t>16G DDR3,up to 1600 MHz </a:t>
            </a:r>
            <a:br>
              <a:rPr lang="en-US" altLang="zh-TW" dirty="0"/>
            </a:br>
            <a:r>
              <a:rPr lang="zh-TW" altLang="en-US" dirty="0"/>
              <a:t>儲存設備：</a:t>
            </a:r>
            <a:r>
              <a:rPr lang="en-US" altLang="zh-TW" dirty="0"/>
              <a:t>384G SSD (128Gx3) + 750G 7200 rpm </a:t>
            </a:r>
            <a:br>
              <a:rPr lang="en-US" altLang="zh-TW" dirty="0"/>
            </a:br>
            <a:r>
              <a:rPr lang="zh-TW" altLang="en-US" dirty="0"/>
              <a:t>顯示晶片：</a:t>
            </a:r>
            <a:r>
              <a:rPr lang="en-US" altLang="zh-TW" dirty="0" err="1"/>
              <a:t>nVIDIA</a:t>
            </a:r>
            <a:r>
              <a:rPr lang="en-US" altLang="zh-TW" dirty="0"/>
              <a:t> GeForce GTX780M GDDR5 4GB VRAM </a:t>
            </a:r>
            <a:br>
              <a:rPr lang="en-US" altLang="zh-TW" dirty="0"/>
            </a:br>
            <a:r>
              <a:rPr lang="zh-TW" altLang="en-US" dirty="0"/>
              <a:t>螢幕 ：</a:t>
            </a:r>
            <a:r>
              <a:rPr lang="en-US" altLang="zh-TW" dirty="0"/>
              <a:t>17.3</a:t>
            </a:r>
            <a:r>
              <a:rPr lang="zh-TW" altLang="en-US" dirty="0"/>
              <a:t>吋 </a:t>
            </a:r>
            <a:r>
              <a:rPr lang="en-US" altLang="zh-TW" dirty="0"/>
              <a:t>Full HD (1920x1080) </a:t>
            </a:r>
            <a:br>
              <a:rPr lang="en-US" altLang="zh-TW" dirty="0"/>
            </a:br>
            <a:r>
              <a:rPr lang="zh-TW" altLang="en-US" dirty="0"/>
              <a:t>無線網路：</a:t>
            </a:r>
            <a:r>
              <a:rPr lang="en-US" altLang="zh-TW" dirty="0"/>
              <a:t>802.11 b/g/n </a:t>
            </a:r>
            <a:br>
              <a:rPr lang="en-US" altLang="zh-TW" dirty="0"/>
            </a:br>
            <a:r>
              <a:rPr lang="zh-TW" altLang="en-US" dirty="0"/>
              <a:t>作業系統：</a:t>
            </a:r>
            <a:r>
              <a:rPr lang="en-US" altLang="zh-TW" dirty="0"/>
              <a:t>Win 8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767324" y="5634210"/>
            <a:ext cx="1963967" cy="4937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89900</a:t>
            </a:r>
            <a:endParaRPr lang="zh-TW" altLang="en-US" sz="3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9586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  <p:bldP spid="7" grpId="1"/>
      <p:bldP spid="8" grpId="0"/>
      <p:bldP spid="8" grpId="1"/>
      <p:bldP spid="11" grpId="0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905836" y="167183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價錢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99592" y="2725109"/>
            <a:ext cx="1379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2.CPU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99592" y="3726307"/>
            <a:ext cx="74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你玩高效能遊戲還是只看看影片，玩網頁遊戲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2126" y="5045268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重量，螢幕大小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31268" y="2756918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i3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i5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i7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？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95748" y="1776258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15000~20000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499992" y="1768509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ea typeface="標楷體" panose="03000509000000000000" pitchFamily="65" charset="-120"/>
              </a:rPr>
              <a:t>21000~25000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464746" y="1776257"/>
            <a:ext cx="2124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25000~30000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99592" y="657296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考慮的順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序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2126" y="5806157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特別條件：</a:t>
            </a:r>
            <a:r>
              <a:rPr lang="zh-TW" altLang="en-US" sz="32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品牌</a:t>
            </a:r>
            <a:endParaRPr lang="zh-TW" altLang="en-US" sz="32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9052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" grpId="0"/>
      <p:bldP spid="8" grpId="0"/>
      <p:bldP spid="10" grpId="0"/>
      <p:bldP spid="11" grpId="0"/>
      <p:bldP spid="1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ttt2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55576" y="548680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主機板</a:t>
            </a:r>
            <a:r>
              <a:rPr lang="en-US" altLang="zh-TW" sz="4400" dirty="0" smtClean="0">
                <a:latin typeface="標楷體" pitchFamily="65" charset="-120"/>
                <a:ea typeface="標楷體" pitchFamily="65" charset="-120"/>
              </a:rPr>
              <a:t>(Mother board)</a:t>
            </a:r>
          </a:p>
        </p:txBody>
      </p:sp>
      <p:pic>
        <p:nvPicPr>
          <p:cNvPr id="8" name="圖片 7" descr="mobile01-ddcb094187ffc760115c84690d1ded2d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BEEF3"/>
              </a:clrFrom>
              <a:clrTo>
                <a:srgbClr val="EBEE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1760" y="1556792"/>
            <a:ext cx="3384376" cy="40816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5576" y="148478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‧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扮演平台的角色，將所有的零件串連成一個整體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55576" y="2204864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‧CPU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負責做運算，主機板將所有的周邊與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串連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99592" y="306896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：大腦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35896" y="2852936"/>
            <a:ext cx="5760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4000" dirty="0" smtClean="0">
                <a:sym typeface="Wingdings" pitchFamily="2" charset="2"/>
              </a:rPr>
              <a:t></a:t>
            </a:r>
            <a:endParaRPr lang="zh-TW" altLang="en-US" sz="4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27984" y="3068961"/>
            <a:ext cx="35283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  <a:sym typeface="Wingdings" pitchFamily="2" charset="2"/>
              </a:rPr>
              <a:t>主機板：脊椎</a:t>
            </a:r>
            <a:endParaRPr lang="zh-TW" altLang="en-US" sz="4000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/>
          </a:p>
        </p:txBody>
      </p:sp>
      <p:pic>
        <p:nvPicPr>
          <p:cNvPr id="15" name="圖片 14" descr="mobile01-ddcb094187ffc760115c84690d1ded2d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BEEF3"/>
              </a:clrFrom>
              <a:clrTo>
                <a:srgbClr val="EBEE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8184" y="3717032"/>
            <a:ext cx="2232248" cy="269215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755576" y="578061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千年石板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2" grpId="0"/>
      <p:bldP spid="13" grpId="0"/>
      <p:bldP spid="14" grpId="0"/>
      <p:bldP spid="16" grpId="0"/>
      <p:bldP spid="1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CFEF9"/>
              </a:clrFrom>
              <a:clrTo>
                <a:srgbClr val="FCFE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43608" y="836712"/>
            <a:ext cx="864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i3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155289" y="849176"/>
            <a:ext cx="941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i5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87533" y="849176"/>
            <a:ext cx="1011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i7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99448" y="849176"/>
            <a:ext cx="668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696070" y="849176"/>
            <a:ext cx="6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509360" y="1405293"/>
            <a:ext cx="4919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文書機用的處理器，大部分為雙核心，價錢也比較便宜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13414" y="2755102"/>
            <a:ext cx="5047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市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面上主流的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，機種最多，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值也最高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557202" y="4275093"/>
            <a:ext cx="5047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高效能的處理器，多為四核心，售價較高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E8F1EE"/>
              </a:clrFrom>
              <a:clrTo>
                <a:srgbClr val="E8F1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4" y="1393093"/>
            <a:ext cx="1284983" cy="96630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2" y="2726125"/>
            <a:ext cx="1307293" cy="98308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4" y="4112533"/>
            <a:ext cx="1293419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0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0.08681 0.090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45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03333 0.299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1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1.11111E-6 L -0.15834 0.51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47" y="2583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92663"/>
              </p:ext>
            </p:extLst>
          </p:nvPr>
        </p:nvGraphicFramePr>
        <p:xfrm>
          <a:off x="899592" y="1484784"/>
          <a:ext cx="5616624" cy="4815831"/>
        </p:xfrm>
        <a:graphic>
          <a:graphicData uri="http://schemas.openxmlformats.org/drawingml/2006/table">
            <a:tbl>
              <a:tblPr/>
              <a:tblGrid>
                <a:gridCol w="1512168"/>
                <a:gridCol w="4104456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>
                          <a:solidFill>
                            <a:schemeClr val="tx1"/>
                          </a:solidFill>
                        </a:rPr>
                        <a:t>處理器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500" dirty="0">
                          <a:solidFill>
                            <a:schemeClr val="tx1"/>
                          </a:solidFill>
                        </a:rPr>
                        <a:t>Intel Core i3-3110M 2.4GHz /3M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內建隨機記憶體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2GB*1 DDRIII 1600 (Max. 8G)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最大隨機記憶體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Max. 8G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視訊記憶體</a:t>
                      </a:r>
                      <a:r>
                        <a:rPr lang="en-US" altLang="zh-TW" sz="15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VRAM)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GT 610 2G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硬碟容量</a:t>
                      </a:r>
                      <a:r>
                        <a:rPr lang="en-US" altLang="zh-TW" sz="15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轉速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500G 7200</a:t>
                      </a:r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轉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光碟機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DVD Super Multi (DL)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螢幕尺寸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50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吋鏡面寬螢幕 </a:t>
                      </a:r>
                      <a:r>
                        <a:rPr lang="en-US" altLang="zh-TW" sz="1500">
                          <a:solidFill>
                            <a:schemeClr val="tx1"/>
                          </a:solidFill>
                        </a:rPr>
                        <a:t>(LED)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0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無線通訊功能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802.11 b/g/n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傳輸介面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USB3.0 *2;USB 2.0*1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作業系統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64 Bits Windows 8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>
                          <a:solidFill>
                            <a:schemeClr val="tx1"/>
                          </a:solidFill>
                        </a:rPr>
                        <a:t>電池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5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6cell 4700mAH</a:t>
                      </a:r>
                      <a:r>
                        <a:rPr lang="zh-TW" altLang="en-US" sz="1500" dirty="0">
                          <a:solidFill>
                            <a:schemeClr val="tx1"/>
                          </a:solidFill>
                        </a:rPr>
                        <a:t>電池</a:t>
                      </a:r>
                    </a:p>
                  </a:txBody>
                  <a:tcPr marL="24438" marR="24438" marT="24438" marB="24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3568" y="764704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低階基本的文書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機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716016" y="764704"/>
            <a:ext cx="2417583" cy="4732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>
                <a:solidFill>
                  <a:schemeClr val="tx1"/>
                </a:solidFill>
              </a:rPr>
              <a:t>17000</a:t>
            </a:r>
            <a:r>
              <a:rPr lang="zh-TW" altLang="en-US" sz="3600" dirty="0">
                <a:solidFill>
                  <a:schemeClr val="tx1"/>
                </a:solidFill>
              </a:rPr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273148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5332" y="140532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dirty="0" smtClean="0">
                <a:solidFill>
                  <a:srgbClr val="3B3B3B"/>
                </a:solidFill>
                <a:latin typeface="+mn-ea"/>
              </a:rPr>
              <a:t>處理器</a:t>
            </a:r>
            <a:r>
              <a:rPr lang="en-US" altLang="zh-TW" sz="2000" dirty="0">
                <a:solidFill>
                  <a:srgbClr val="3B3B3B"/>
                </a:solidFill>
                <a:latin typeface="+mn-ea"/>
              </a:rPr>
              <a:t>/ Intel Core i5-3210QM 2.5GHz</a:t>
            </a:r>
            <a:r>
              <a:rPr lang="en-US" altLang="zh-TW" sz="2000" dirty="0">
                <a:latin typeface="+mn-ea"/>
              </a:rPr>
              <a:t/>
            </a:r>
            <a:br>
              <a:rPr lang="en-US" altLang="zh-TW" sz="2000" dirty="0">
                <a:latin typeface="+mn-ea"/>
              </a:rPr>
            </a:br>
            <a:r>
              <a:rPr lang="zh-TW" altLang="en-US" sz="2000" dirty="0">
                <a:solidFill>
                  <a:srgbClr val="3B3B3B"/>
                </a:solidFill>
                <a:latin typeface="+mn-ea"/>
              </a:rPr>
              <a:t>記憶體</a:t>
            </a:r>
            <a:r>
              <a:rPr lang="en-US" altLang="zh-TW" sz="2000" dirty="0">
                <a:solidFill>
                  <a:srgbClr val="3B3B3B"/>
                </a:solidFill>
                <a:latin typeface="+mn-ea"/>
              </a:rPr>
              <a:t>/ 4G DDRIII 1333 (Max. 8G)</a:t>
            </a:r>
            <a:r>
              <a:rPr lang="en-US" altLang="zh-TW" sz="2000" dirty="0">
                <a:latin typeface="+mn-ea"/>
              </a:rPr>
              <a:t/>
            </a:r>
            <a:br>
              <a:rPr lang="en-US" altLang="zh-TW" sz="2000" dirty="0">
                <a:latin typeface="+mn-ea"/>
              </a:rPr>
            </a:br>
            <a:r>
              <a:rPr lang="zh-TW" altLang="en-US" sz="2000" dirty="0">
                <a:solidFill>
                  <a:srgbClr val="3B3B3B"/>
                </a:solidFill>
                <a:latin typeface="+mn-ea"/>
              </a:rPr>
              <a:t>硬碟機</a:t>
            </a:r>
            <a:r>
              <a:rPr lang="en-US" altLang="zh-TW" sz="2000" dirty="0">
                <a:solidFill>
                  <a:srgbClr val="3B3B3B"/>
                </a:solidFill>
                <a:latin typeface="+mn-ea"/>
              </a:rPr>
              <a:t>/ 750G</a:t>
            </a:r>
            <a:r>
              <a:rPr lang="en-US" altLang="zh-TW" sz="2000" dirty="0">
                <a:latin typeface="+mn-ea"/>
              </a:rPr>
              <a:t/>
            </a:r>
            <a:br>
              <a:rPr lang="en-US" altLang="zh-TW" sz="2000" dirty="0">
                <a:latin typeface="+mn-ea"/>
              </a:rPr>
            </a:br>
            <a:r>
              <a:rPr lang="zh-TW" altLang="en-US" sz="2000" dirty="0">
                <a:solidFill>
                  <a:srgbClr val="3B3B3B"/>
                </a:solidFill>
                <a:latin typeface="+mn-ea"/>
              </a:rPr>
              <a:t>顯示晶片</a:t>
            </a:r>
            <a:r>
              <a:rPr lang="en-US" altLang="zh-TW" sz="2000" dirty="0">
                <a:solidFill>
                  <a:srgbClr val="3B3B3B"/>
                </a:solidFill>
                <a:latin typeface="+mn-ea"/>
              </a:rPr>
              <a:t>/</a:t>
            </a:r>
            <a:r>
              <a:rPr lang="en-US" altLang="zh-TW" sz="2000" dirty="0" err="1">
                <a:solidFill>
                  <a:srgbClr val="3B3B3B"/>
                </a:solidFill>
                <a:latin typeface="+mn-ea"/>
              </a:rPr>
              <a:t>Nvidia</a:t>
            </a:r>
            <a:r>
              <a:rPr lang="en-US" altLang="zh-TW" sz="2000" dirty="0">
                <a:solidFill>
                  <a:srgbClr val="3B3B3B"/>
                </a:solidFill>
                <a:latin typeface="+mn-ea"/>
              </a:rPr>
              <a:t> GT 630 2G DDR3</a:t>
            </a:r>
            <a:r>
              <a:rPr lang="en-US" altLang="zh-TW" sz="2000" dirty="0">
                <a:latin typeface="+mn-ea"/>
              </a:rPr>
              <a:t/>
            </a:r>
            <a:br>
              <a:rPr lang="en-US" altLang="zh-TW" sz="2000" dirty="0">
                <a:latin typeface="+mn-ea"/>
              </a:rPr>
            </a:br>
            <a:r>
              <a:rPr lang="zh-TW" altLang="en-US" sz="2000" dirty="0">
                <a:solidFill>
                  <a:srgbClr val="3B3B3B"/>
                </a:solidFill>
                <a:latin typeface="+mn-ea"/>
              </a:rPr>
              <a:t>螢幕</a:t>
            </a:r>
            <a:r>
              <a:rPr lang="en-US" altLang="zh-TW" sz="2000" dirty="0">
                <a:solidFill>
                  <a:srgbClr val="3B3B3B"/>
                </a:solidFill>
                <a:latin typeface="+mn-ea"/>
              </a:rPr>
              <a:t>/15"" </a:t>
            </a:r>
            <a:r>
              <a:rPr lang="zh-TW" altLang="en-US" sz="2000" dirty="0">
                <a:solidFill>
                  <a:srgbClr val="3B3B3B"/>
                </a:solidFill>
                <a:latin typeface="+mn-ea"/>
              </a:rPr>
              <a:t>鏡面寬螢幕 </a:t>
            </a:r>
            <a:r>
              <a:rPr lang="en-US" altLang="zh-TW" sz="2000" dirty="0">
                <a:solidFill>
                  <a:srgbClr val="3B3B3B"/>
                </a:solidFill>
                <a:latin typeface="+mn-ea"/>
              </a:rPr>
              <a:t>1366*768</a:t>
            </a:r>
            <a:r>
              <a:rPr lang="zh-TW" altLang="en-US" sz="2000" dirty="0">
                <a:latin typeface="+mn-ea"/>
              </a:rPr>
              <a:t/>
            </a:r>
            <a:br>
              <a:rPr lang="zh-TW" altLang="en-US" sz="2000" dirty="0">
                <a:latin typeface="+mn-ea"/>
              </a:rPr>
            </a:br>
            <a:r>
              <a:rPr lang="zh-TW" altLang="en-US" sz="2000" dirty="0" smtClean="0">
                <a:latin typeface="+mn-ea"/>
              </a:rPr>
              <a:t>鍵盤</a:t>
            </a:r>
            <a:r>
              <a:rPr lang="en-US" altLang="zh-TW" sz="2000" dirty="0">
                <a:latin typeface="+mn-ea"/>
              </a:rPr>
              <a:t>/</a:t>
            </a:r>
            <a:r>
              <a:rPr lang="zh-TW" altLang="en-US" sz="2000" dirty="0">
                <a:latin typeface="+mn-ea"/>
              </a:rPr>
              <a:t>指向裝置</a:t>
            </a:r>
            <a:r>
              <a:rPr lang="en-US" altLang="zh-TW" sz="2000" dirty="0">
                <a:latin typeface="+mn-ea"/>
              </a:rPr>
              <a:t>/</a:t>
            </a:r>
            <a:r>
              <a:rPr lang="zh-TW" altLang="en-US" sz="2000" dirty="0">
                <a:latin typeface="+mn-ea"/>
              </a:rPr>
              <a:t>平浮式鍵盤</a:t>
            </a:r>
            <a:r>
              <a:rPr lang="en-US" altLang="zh-TW" sz="2000" dirty="0">
                <a:latin typeface="+mn-ea"/>
              </a:rPr>
              <a:t>/ </a:t>
            </a:r>
            <a:r>
              <a:rPr lang="zh-TW" altLang="en-US" sz="2000" dirty="0">
                <a:latin typeface="+mn-ea"/>
              </a:rPr>
              <a:t>標準鍵大小</a:t>
            </a:r>
            <a:br>
              <a:rPr lang="zh-TW" altLang="en-US" sz="2000" dirty="0">
                <a:latin typeface="+mn-ea"/>
              </a:rPr>
            </a:br>
            <a:r>
              <a:rPr lang="zh-TW" altLang="en-US" sz="2000" dirty="0">
                <a:latin typeface="+mn-ea"/>
              </a:rPr>
              <a:t>電池</a:t>
            </a:r>
            <a:r>
              <a:rPr lang="en-US" altLang="zh-TW" sz="2000" dirty="0">
                <a:latin typeface="+mn-ea"/>
              </a:rPr>
              <a:t>/</a:t>
            </a:r>
            <a:r>
              <a:rPr lang="zh-TW" altLang="en-US" sz="2000" dirty="0">
                <a:latin typeface="+mn-ea"/>
              </a:rPr>
              <a:t>鋰電池</a:t>
            </a:r>
            <a:r>
              <a:rPr lang="en-US" altLang="zh-TW" sz="2000" dirty="0">
                <a:latin typeface="+mn-ea"/>
              </a:rPr>
              <a:t>(6Cell) </a:t>
            </a:r>
            <a:r>
              <a:rPr lang="zh-TW" altLang="en-US" sz="2000" dirty="0">
                <a:latin typeface="+mn-ea"/>
              </a:rPr>
              <a:t/>
            </a:r>
            <a:br>
              <a:rPr lang="zh-TW" altLang="en-US" sz="2000" dirty="0">
                <a:latin typeface="+mn-ea"/>
              </a:rPr>
            </a:br>
            <a:r>
              <a:rPr lang="zh-TW" altLang="en-US" sz="2000" dirty="0">
                <a:latin typeface="+mn-ea"/>
              </a:rPr>
              <a:t>尺寸</a:t>
            </a:r>
            <a:r>
              <a:rPr lang="en-US" altLang="zh-TW" sz="2000" dirty="0">
                <a:latin typeface="+mn-ea"/>
              </a:rPr>
              <a:t>/</a:t>
            </a:r>
            <a:r>
              <a:rPr lang="zh-TW" altLang="en-US" sz="2000" dirty="0">
                <a:latin typeface="+mn-ea"/>
              </a:rPr>
              <a:t>重量</a:t>
            </a:r>
            <a:r>
              <a:rPr lang="en-US" altLang="zh-TW" sz="2000" dirty="0">
                <a:latin typeface="+mn-ea"/>
              </a:rPr>
              <a:t>/</a:t>
            </a:r>
            <a:r>
              <a:rPr lang="zh-TW" altLang="en-US" sz="2000" dirty="0">
                <a:latin typeface="+mn-ea"/>
              </a:rPr>
              <a:t>尺寸</a:t>
            </a:r>
            <a:r>
              <a:rPr lang="en-US" altLang="zh-TW" sz="2000" dirty="0">
                <a:latin typeface="+mn-ea"/>
              </a:rPr>
              <a:t>(mm)</a:t>
            </a:r>
            <a:r>
              <a:rPr lang="zh-TW" altLang="en-US" sz="2000" dirty="0">
                <a:latin typeface="+mn-ea"/>
              </a:rPr>
              <a:t>：約</a:t>
            </a:r>
            <a:r>
              <a:rPr lang="en-US" altLang="zh-TW" sz="2000" dirty="0">
                <a:latin typeface="+mn-ea"/>
              </a:rPr>
              <a:t>391 x 266 x 29-39 mm </a:t>
            </a:r>
            <a:r>
              <a:rPr lang="en-US" altLang="zh-TW" sz="2000" dirty="0" err="1">
                <a:latin typeface="+mn-ea"/>
              </a:rPr>
              <a:t>mm</a:t>
            </a:r>
            <a:r>
              <a:rPr lang="en-US" altLang="zh-TW" sz="2000" dirty="0">
                <a:latin typeface="+mn-ea"/>
              </a:rPr>
              <a:t> </a:t>
            </a:r>
            <a:r>
              <a:rPr lang="zh-TW" altLang="en-US" sz="2000" dirty="0">
                <a:latin typeface="+mn-ea"/>
              </a:rPr>
              <a:t/>
            </a:r>
            <a:br>
              <a:rPr lang="zh-TW" altLang="en-US" sz="2000" dirty="0">
                <a:latin typeface="+mn-ea"/>
              </a:rPr>
            </a:br>
            <a:r>
              <a:rPr lang="zh-TW" altLang="en-US" sz="2000" dirty="0">
                <a:latin typeface="+mn-ea"/>
              </a:rPr>
              <a:t>重量</a:t>
            </a:r>
            <a:r>
              <a:rPr lang="en-US" altLang="zh-TW" sz="2000" dirty="0">
                <a:latin typeface="+mn-ea"/>
              </a:rPr>
              <a:t>(</a:t>
            </a:r>
            <a:r>
              <a:rPr lang="zh-TW" altLang="en-US" sz="2000" dirty="0">
                <a:latin typeface="+mn-ea"/>
              </a:rPr>
              <a:t>公斤</a:t>
            </a:r>
            <a:r>
              <a:rPr lang="en-US" altLang="zh-TW" sz="2000" dirty="0">
                <a:latin typeface="+mn-ea"/>
              </a:rPr>
              <a:t>)</a:t>
            </a:r>
            <a:r>
              <a:rPr lang="zh-TW" altLang="en-US" sz="2000" dirty="0">
                <a:latin typeface="+mn-ea"/>
              </a:rPr>
              <a:t>：約</a:t>
            </a:r>
            <a:r>
              <a:rPr lang="en-US" altLang="zh-TW" sz="2000" dirty="0">
                <a:latin typeface="+mn-ea"/>
              </a:rPr>
              <a:t>2.2 Kg</a:t>
            </a:r>
            <a:r>
              <a:rPr lang="zh-TW" altLang="en-US" sz="2000" dirty="0">
                <a:latin typeface="+mn-ea"/>
              </a:rPr>
              <a:t/>
            </a:r>
            <a:br>
              <a:rPr lang="zh-TW" altLang="en-US" sz="2000" dirty="0">
                <a:latin typeface="+mn-ea"/>
              </a:rPr>
            </a:br>
            <a:r>
              <a:rPr lang="zh-TW" altLang="en-US" sz="2000" dirty="0">
                <a:latin typeface="+mn-ea"/>
              </a:rPr>
              <a:t>作業系統</a:t>
            </a:r>
            <a:r>
              <a:rPr lang="en-US" altLang="zh-TW" sz="2000" dirty="0">
                <a:latin typeface="+mn-ea"/>
              </a:rPr>
              <a:t>/</a:t>
            </a:r>
            <a:r>
              <a:rPr lang="en-US" altLang="zh-TW" sz="2000" dirty="0" err="1">
                <a:latin typeface="+mn-ea"/>
              </a:rPr>
              <a:t>WindowsR</a:t>
            </a:r>
            <a:r>
              <a:rPr lang="en-US" altLang="zh-TW" sz="2000" dirty="0">
                <a:latin typeface="+mn-ea"/>
              </a:rPr>
              <a:t> 7 Home Premium </a:t>
            </a:r>
            <a:r>
              <a:rPr lang="zh-TW" altLang="en-US" sz="2000" dirty="0">
                <a:latin typeface="+mn-ea"/>
              </a:rPr>
              <a:t>電源</a:t>
            </a:r>
            <a:r>
              <a:rPr lang="en-US" altLang="zh-TW" sz="2000" dirty="0">
                <a:latin typeface="+mn-ea"/>
              </a:rPr>
              <a:t>/120W</a:t>
            </a:r>
            <a:endParaRPr lang="zh-TW" altLang="en-US" sz="2000" dirty="0">
              <a:latin typeface="+mn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91072" y="712706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中階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值最高的筆電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805922" y="4470045"/>
            <a:ext cx="2417583" cy="4732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</a:rPr>
              <a:t>22000</a:t>
            </a:r>
            <a:r>
              <a:rPr lang="zh-TW" altLang="en-US" sz="3600" dirty="0">
                <a:solidFill>
                  <a:schemeClr val="tx1"/>
                </a:solidFill>
              </a:rPr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404283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67505" y="2589164"/>
            <a:ext cx="4220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itchFamily="65" charset="-120"/>
                <a:ea typeface="標楷體" pitchFamily="65" charset="-120"/>
              </a:rPr>
              <a:t>歡樂的組裝時間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913533" y="1409250"/>
            <a:ext cx="2808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注意喔！</a:t>
            </a:r>
            <a:endParaRPr lang="zh-TW" altLang="en-US" sz="4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99592" y="2204864"/>
            <a:ext cx="60486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在教學完有組裝競賽，所以要注意聽！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27984" y="5157192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最後輸的有小處罰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2376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09600" y="676270"/>
          <a:ext cx="7924800" cy="609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24800"/>
              </a:tblGrid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安裝流程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CPU</a:t>
                      </a:r>
                      <a:r>
                        <a:rPr lang="zh-TW" altLang="en-US" sz="4400" b="1" dirty="0" smtClean="0"/>
                        <a:t>與風扇</a:t>
                      </a:r>
                      <a:endParaRPr lang="zh-TW" altLang="en-US" sz="4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RAM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主機板及</a:t>
                      </a:r>
                      <a:r>
                        <a:rPr lang="en-US" altLang="zh-TW" sz="4400" b="1" dirty="0" smtClean="0"/>
                        <a:t>POWER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光碟機及硬碟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排線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電源線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前置面板</a:t>
                      </a:r>
                      <a:endParaRPr lang="zh-TW" altLang="en-US" sz="4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679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8640" y="289560"/>
            <a:ext cx="7924800" cy="769938"/>
          </a:xfrm>
        </p:spPr>
        <p:txBody>
          <a:bodyPr/>
          <a:lstStyle/>
          <a:p>
            <a:r>
              <a:rPr lang="en-US" altLang="zh-TW" dirty="0" smtClean="0"/>
              <a:t>CPU</a:t>
            </a:r>
            <a:r>
              <a:rPr lang="zh-TW" altLang="en-US" dirty="0" smtClean="0"/>
              <a:t>與風扇安裝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pic>
        <p:nvPicPr>
          <p:cNvPr id="6146" name="Picture 2" descr="F:\資工營教學企劃\pic\DSC0064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" y="13182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3863340" y="4564380"/>
            <a:ext cx="487680" cy="525780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7" name="Picture 3" descr="F:\資工營教學企劃\pic\DSC0065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" y="13182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:\資工營教學企劃\pic\DSC00651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" y="13182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F:\資工營教學企劃\pic\DSC00654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" y="13182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:\資工營教學企劃\pic\DSC00658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" y="13182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F:\資工營教學企劃\pic\DSC00659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" y="13182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:\資工營教學企劃\pic\DSC00660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" y="13182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1830347" y="294455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</a:rPr>
              <a:t>卡</a:t>
            </a:r>
            <a:endParaRPr lang="zh-TW" altLang="en-US" sz="6000" b="1" dirty="0">
              <a:solidFill>
                <a:srgbClr val="FF0000"/>
              </a:solidFill>
            </a:endParaRPr>
          </a:p>
        </p:txBody>
      </p:sp>
      <p:pic>
        <p:nvPicPr>
          <p:cNvPr id="6153" name="Picture 9" descr="F:\資工營教學企劃\pic\DSC00661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" y="13182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:\資工營教學企劃\pic\DSC00662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" y="13182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53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83137E-6 L -0.01631 -0.11381 L -0.09305 -0.09229 L -0.125 -0.20981 L -0.19062 -0.16817 L -0.23402 -0.2644 L -0.2927 -0.23247 L -0.33611 -0.28915 " pathEditMode="relative" rAng="0" ptsTypes="AAAAAAAA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6" y="-1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09600" y="676270"/>
          <a:ext cx="7924800" cy="609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24800"/>
              </a:tblGrid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安裝流程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CPU</a:t>
                      </a:r>
                      <a:r>
                        <a:rPr lang="zh-TW" altLang="en-US" sz="4400" b="1" dirty="0" smtClean="0"/>
                        <a:t>與風扇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RAM</a:t>
                      </a:r>
                      <a:endParaRPr lang="zh-TW" altLang="en-US" sz="4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主機板及</a:t>
                      </a:r>
                      <a:r>
                        <a:rPr lang="en-US" altLang="zh-TW" sz="4400" b="1" dirty="0" smtClean="0"/>
                        <a:t>POWER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光碟機及硬碟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排線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電源線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前置面板</a:t>
                      </a:r>
                      <a:endParaRPr lang="zh-TW" altLang="en-US" sz="4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157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924800" cy="815340"/>
          </a:xfrm>
        </p:spPr>
        <p:txBody>
          <a:bodyPr/>
          <a:lstStyle/>
          <a:p>
            <a:r>
              <a:rPr lang="en-US" altLang="zh-TW" dirty="0" smtClean="0"/>
              <a:t>RAM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pic>
        <p:nvPicPr>
          <p:cNvPr id="7170" name="Picture 2" descr="F:\資工營教學企劃\pic\DSC00646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13563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:\資工營教學企劃\pic\DSC00634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13563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資工營教學企劃\pic\DSC00664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13563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74" y="3317979"/>
            <a:ext cx="925100" cy="98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 descr="F:\資工營教學企劃\pic\DSC00665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13563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181329" y="2621280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</a:rPr>
              <a:t>卡</a:t>
            </a:r>
            <a:endParaRPr lang="zh-TW" altLang="en-US" sz="6000" b="1" dirty="0">
              <a:solidFill>
                <a:srgbClr val="FF0000"/>
              </a:solidFill>
            </a:endParaRPr>
          </a:p>
        </p:txBody>
      </p:sp>
      <p:pic>
        <p:nvPicPr>
          <p:cNvPr id="7174" name="Picture 6" descr="F:\資工營教學企劃\pic\DSC00666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135636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94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5.55112E-17 L -0.01736 -0.10671 L -0.10035 -0.08657 L -0.13472 -0.19653 L -0.20555 -0.15764 L -0.25226 -0.24769 L -0.3158 -0.21782 L -0.3625 -0.27106 " pathEditMode="relative" rAng="0" ptsTypes="AAAAAAAA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5" y="-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09600" y="676270"/>
          <a:ext cx="7924800" cy="609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24800"/>
              </a:tblGrid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安裝流程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CPU</a:t>
                      </a:r>
                      <a:r>
                        <a:rPr lang="zh-TW" altLang="en-US" sz="4400" b="1" dirty="0" smtClean="0"/>
                        <a:t>與風扇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RAM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主機板及</a:t>
                      </a:r>
                      <a:r>
                        <a:rPr lang="en-US" altLang="zh-TW" sz="4400" b="1" dirty="0" smtClean="0"/>
                        <a:t>POWER</a:t>
                      </a:r>
                      <a:endParaRPr lang="zh-TW" altLang="en-US" sz="4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光碟機及硬碟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排線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電源線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前置面板</a:t>
                      </a:r>
                      <a:endParaRPr lang="zh-TW" altLang="en-US" sz="4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589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圖片 18" descr="mobile01-ddcb094187ffc760115c84690d1ded2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052736"/>
            <a:ext cx="4104456" cy="4863254"/>
          </a:xfrm>
          <a:prstGeom prst="rect">
            <a:avLst/>
          </a:prstGeom>
        </p:spPr>
      </p:pic>
      <p:pic>
        <p:nvPicPr>
          <p:cNvPr id="8" name="圖片 7" descr="mobile01-ca7dafc720062e3bbd81e553c7386690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7145" y="576064"/>
            <a:ext cx="5007103" cy="54452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47864" y="40466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40466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記憶體插槽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右彎箭號 14"/>
          <p:cNvSpPr/>
          <p:nvPr/>
        </p:nvSpPr>
        <p:spPr>
          <a:xfrm>
            <a:off x="1547664" y="3212976"/>
            <a:ext cx="2304256" cy="7920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560" y="40050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5536" y="494116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擴充卡插槽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向上箭號 21"/>
          <p:cNvSpPr/>
          <p:nvPr/>
        </p:nvSpPr>
        <p:spPr>
          <a:xfrm>
            <a:off x="5364088" y="5445224"/>
            <a:ext cx="288032" cy="720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48064" y="623731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BIOS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上彎箭號 24"/>
          <p:cNvSpPr/>
          <p:nvPr/>
        </p:nvSpPr>
        <p:spPr>
          <a:xfrm>
            <a:off x="3923928" y="4725144"/>
            <a:ext cx="1296144" cy="1656184"/>
          </a:xfrm>
          <a:prstGeom prst="bentUpArrow">
            <a:avLst>
              <a:gd name="adj1" fmla="val 1631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411760" y="60212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51520" y="184482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整合周邊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76256" y="24208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電源輸入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23720" y="41490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光碟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硬碟插槽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5536" y="40466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千年石板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 animBg="1"/>
      <p:bldP spid="16" grpId="0"/>
      <p:bldP spid="21" grpId="0"/>
      <p:bldP spid="22" grpId="0" animBg="1"/>
      <p:bldP spid="23" grpId="0"/>
      <p:bldP spid="25" grpId="0" animBg="1"/>
      <p:bldP spid="26" grpId="0"/>
      <p:bldP spid="27" grpId="0"/>
      <p:bldP spid="28" grpId="0"/>
      <p:bldP spid="29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6046" y="449580"/>
            <a:ext cx="7924800" cy="69373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主板</a:t>
            </a:r>
            <a:r>
              <a:rPr lang="en-US" altLang="zh-TW" dirty="0"/>
              <a:t>&amp;POWER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  <p:pic>
        <p:nvPicPr>
          <p:cNvPr id="8194" name="Picture 2" descr="F:\資工營教學企劃\pic\DSC0064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F:\資工營教學企劃\pic\DSC00668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:\資工營教學企劃\pic\DSC00669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3276600" y="2914650"/>
            <a:ext cx="1662366" cy="1744980"/>
          </a:xfrm>
          <a:prstGeom prst="downArrow">
            <a:avLst/>
          </a:prstGeom>
          <a:solidFill>
            <a:srgbClr val="FF00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1772777" y="4997244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4726654" y="5445125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57377" y="5445125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683839" y="2659523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5809900" y="2684002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1937877" y="2659523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027904" y="1458945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4694904" y="1495109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八角星形 15"/>
          <p:cNvSpPr/>
          <p:nvPr/>
        </p:nvSpPr>
        <p:spPr>
          <a:xfrm>
            <a:off x="2840704" y="3066844"/>
            <a:ext cx="1930400" cy="1930400"/>
          </a:xfrm>
          <a:prstGeom prst="star8">
            <a:avLst/>
          </a:prstGeom>
          <a:solidFill>
            <a:schemeClr val="tx1"/>
          </a:solidFill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00" dirty="0" smtClean="0">
                <a:solidFill>
                  <a:srgbClr val="FF0000"/>
                </a:solidFill>
              </a:rPr>
              <a:t>8</a:t>
            </a:r>
            <a:endParaRPr lang="zh-TW" altLang="en-US" sz="8800" dirty="0">
              <a:solidFill>
                <a:srgbClr val="FF0000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4" b="8556"/>
          <a:stretch/>
        </p:blipFill>
        <p:spPr bwMode="auto">
          <a:xfrm>
            <a:off x="235902" y="1143318"/>
            <a:ext cx="8705087" cy="542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向下箭號 8"/>
          <p:cNvSpPr/>
          <p:nvPr/>
        </p:nvSpPr>
        <p:spPr>
          <a:xfrm rot="5400000">
            <a:off x="6172200" y="1417638"/>
            <a:ext cx="1662366" cy="1744980"/>
          </a:xfrm>
          <a:prstGeom prst="downArrow">
            <a:avLst/>
          </a:prstGeom>
          <a:solidFill>
            <a:srgbClr val="FF00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1" b="10315"/>
          <a:stretch/>
        </p:blipFill>
        <p:spPr>
          <a:xfrm>
            <a:off x="221868" y="1134428"/>
            <a:ext cx="8705088" cy="542290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2114550" y="2199355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260850" y="2231105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072354" y="5265071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4099496" y="5814664"/>
            <a:ext cx="510254" cy="510254"/>
          </a:xfrm>
          <a:prstGeom prst="ellipse">
            <a:avLst/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八角星形 40"/>
          <p:cNvSpPr/>
          <p:nvPr/>
        </p:nvSpPr>
        <p:spPr>
          <a:xfrm>
            <a:off x="2528317" y="3219244"/>
            <a:ext cx="1930400" cy="1930400"/>
          </a:xfrm>
          <a:prstGeom prst="star8">
            <a:avLst/>
          </a:prstGeom>
          <a:solidFill>
            <a:schemeClr val="tx1"/>
          </a:solidFill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00" dirty="0">
                <a:solidFill>
                  <a:srgbClr val="FF0000"/>
                </a:solidFill>
              </a:rPr>
              <a:t>4</a:t>
            </a:r>
            <a:endParaRPr lang="zh-TW" alt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83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-1.94444E-6 1.05348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8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7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03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7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03" decel="50000">
                                          <p:stCondLst>
                                            <p:cond delay="83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7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03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7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03" decel="50000">
                                          <p:stCondLst>
                                            <p:cond delay="114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L -0.9967 0.01389 " pathEditMode="relative" rAng="0" ptsTypes="AA">
                                      <p:cBhvr>
                                        <p:cTn id="8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44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16" grpId="0" animBg="1"/>
      <p:bldP spid="9" grpId="0" animBg="1"/>
      <p:bldP spid="9" grpId="1" animBg="1"/>
      <p:bldP spid="10" grpId="0" animBg="1"/>
      <p:bldP spid="27" grpId="0" animBg="1"/>
      <p:bldP spid="28" grpId="0" animBg="1"/>
      <p:bldP spid="29" grpId="0" animBg="1"/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09600" y="676270"/>
          <a:ext cx="7924800" cy="609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24800"/>
              </a:tblGrid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安裝流程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CPU</a:t>
                      </a:r>
                      <a:r>
                        <a:rPr lang="zh-TW" altLang="en-US" sz="4400" b="1" dirty="0" smtClean="0"/>
                        <a:t>與風扇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RAM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主機板及</a:t>
                      </a:r>
                      <a:r>
                        <a:rPr lang="en-US" altLang="zh-TW" sz="4400" b="1" dirty="0" smtClean="0"/>
                        <a:t>POWER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光碟機及硬碟</a:t>
                      </a:r>
                      <a:endParaRPr lang="zh-TW" altLang="en-US" sz="4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排線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電源線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前置面板</a:t>
                      </a:r>
                      <a:endParaRPr lang="zh-TW" altLang="en-US" sz="4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063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924800" cy="731838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光碟機、硬碟安裝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pic>
        <p:nvPicPr>
          <p:cNvPr id="9218" name="Picture 2" descr="F:\資工營教學企劃\pic\DSC0067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" y="160020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F:\資工營教學企劃\pic\DSC00673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" y="157734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6"/>
          <a:stretch/>
        </p:blipFill>
        <p:spPr bwMode="auto">
          <a:xfrm>
            <a:off x="-6136" y="1545276"/>
            <a:ext cx="8978568" cy="496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/>
          <p:cNvSpPr/>
          <p:nvPr/>
        </p:nvSpPr>
        <p:spPr>
          <a:xfrm>
            <a:off x="1126836" y="2410691"/>
            <a:ext cx="572655" cy="277091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7204363" y="2493817"/>
            <a:ext cx="572655" cy="277091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1054" y="3749287"/>
            <a:ext cx="572655" cy="277091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601527" y="3526938"/>
            <a:ext cx="572655" cy="277091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22" name="Picture 6" descr="F:\資工營教學企劃\pic\DSC00676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" y="157734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F:\資工營教學企劃\pic\DSC00677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" y="1600200"/>
            <a:ext cx="8769740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94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09600" y="676270"/>
          <a:ext cx="7924800" cy="609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24800"/>
              </a:tblGrid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安裝流程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CPU</a:t>
                      </a:r>
                      <a:r>
                        <a:rPr lang="zh-TW" altLang="en-US" sz="4400" b="1" dirty="0" smtClean="0"/>
                        <a:t>與風扇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RAM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主機板及</a:t>
                      </a:r>
                      <a:r>
                        <a:rPr lang="en-US" altLang="zh-TW" sz="4400" b="1" dirty="0" smtClean="0"/>
                        <a:t>POWER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光碟機及硬碟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排線</a:t>
                      </a:r>
                      <a:endParaRPr lang="zh-TW" altLang="en-US" sz="4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電源線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前置面板</a:t>
                      </a:r>
                      <a:endParaRPr lang="zh-TW" altLang="en-US" sz="4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485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排線安裝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pic>
        <p:nvPicPr>
          <p:cNvPr id="10245" name="Picture 5" descr="F:\資工營教學企劃\pic\DSC00686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:\資工營教學企劃\pic\DSC00688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F:\資工營教學企劃\pic\DSC00689.JPG" hidden="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802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09600" y="676270"/>
          <a:ext cx="7924800" cy="609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24800"/>
              </a:tblGrid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安裝流程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CPU</a:t>
                      </a:r>
                      <a:r>
                        <a:rPr lang="zh-TW" altLang="en-US" sz="4400" b="1" dirty="0" smtClean="0"/>
                        <a:t>與風扇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RAM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主機板及</a:t>
                      </a:r>
                      <a:r>
                        <a:rPr lang="en-US" altLang="zh-TW" sz="4400" b="1" dirty="0" smtClean="0"/>
                        <a:t>POWER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光碟機及硬碟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排線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電源線</a:t>
                      </a:r>
                      <a:endParaRPr lang="zh-TW" altLang="en-US" sz="4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前置面板</a:t>
                      </a:r>
                      <a:endParaRPr lang="zh-TW" altLang="en-US" sz="4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997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電源安裝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pic>
        <p:nvPicPr>
          <p:cNvPr id="11266" name="Picture 2" descr="F:\資工營教學企劃\pic\DSC0068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160020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F:\資工營教學企劃\pic\DSC00683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:\資工營教學企劃\pic\DSC00684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F:\資工營教學企劃\pic\DSC00693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剪去同側角落矩形 3"/>
          <p:cNvSpPr/>
          <p:nvPr/>
        </p:nvSpPr>
        <p:spPr>
          <a:xfrm>
            <a:off x="5133796" y="4188282"/>
            <a:ext cx="2049780" cy="556621"/>
          </a:xfrm>
          <a:custGeom>
            <a:avLst/>
            <a:gdLst>
              <a:gd name="connsiteX0" fmla="*/ 80012 w 1744980"/>
              <a:gd name="connsiteY0" fmla="*/ 0 h 480060"/>
              <a:gd name="connsiteX1" fmla="*/ 1664968 w 1744980"/>
              <a:gd name="connsiteY1" fmla="*/ 0 h 480060"/>
              <a:gd name="connsiteX2" fmla="*/ 1744980 w 1744980"/>
              <a:gd name="connsiteY2" fmla="*/ 80012 h 480060"/>
              <a:gd name="connsiteX3" fmla="*/ 1744980 w 1744980"/>
              <a:gd name="connsiteY3" fmla="*/ 480060 h 480060"/>
              <a:gd name="connsiteX4" fmla="*/ 1744980 w 1744980"/>
              <a:gd name="connsiteY4" fmla="*/ 480060 h 480060"/>
              <a:gd name="connsiteX5" fmla="*/ 0 w 1744980"/>
              <a:gd name="connsiteY5" fmla="*/ 480060 h 480060"/>
              <a:gd name="connsiteX6" fmla="*/ 0 w 1744980"/>
              <a:gd name="connsiteY6" fmla="*/ 480060 h 480060"/>
              <a:gd name="connsiteX7" fmla="*/ 0 w 1744980"/>
              <a:gd name="connsiteY7" fmla="*/ 80012 h 480060"/>
              <a:gd name="connsiteX8" fmla="*/ 80012 w 1744980"/>
              <a:gd name="connsiteY8" fmla="*/ 0 h 480060"/>
              <a:gd name="connsiteX0" fmla="*/ 80012 w 1744980"/>
              <a:gd name="connsiteY0" fmla="*/ 0 h 480060"/>
              <a:gd name="connsiteX1" fmla="*/ 1664968 w 1744980"/>
              <a:gd name="connsiteY1" fmla="*/ 0 h 480060"/>
              <a:gd name="connsiteX2" fmla="*/ 1744980 w 1744980"/>
              <a:gd name="connsiteY2" fmla="*/ 80012 h 480060"/>
              <a:gd name="connsiteX3" fmla="*/ 1744980 w 1744980"/>
              <a:gd name="connsiteY3" fmla="*/ 480060 h 480060"/>
              <a:gd name="connsiteX4" fmla="*/ 1744980 w 1744980"/>
              <a:gd name="connsiteY4" fmla="*/ 480060 h 480060"/>
              <a:gd name="connsiteX5" fmla="*/ 0 w 1744980"/>
              <a:gd name="connsiteY5" fmla="*/ 480060 h 480060"/>
              <a:gd name="connsiteX6" fmla="*/ 0 w 1744980"/>
              <a:gd name="connsiteY6" fmla="*/ 480060 h 480060"/>
              <a:gd name="connsiteX7" fmla="*/ 0 w 1744980"/>
              <a:gd name="connsiteY7" fmla="*/ 140972 h 480060"/>
              <a:gd name="connsiteX8" fmla="*/ 80012 w 1744980"/>
              <a:gd name="connsiteY8" fmla="*/ 0 h 480060"/>
              <a:gd name="connsiteX0" fmla="*/ 163832 w 1744980"/>
              <a:gd name="connsiteY0" fmla="*/ 0 h 480060"/>
              <a:gd name="connsiteX1" fmla="*/ 1664968 w 1744980"/>
              <a:gd name="connsiteY1" fmla="*/ 0 h 480060"/>
              <a:gd name="connsiteX2" fmla="*/ 1744980 w 1744980"/>
              <a:gd name="connsiteY2" fmla="*/ 80012 h 480060"/>
              <a:gd name="connsiteX3" fmla="*/ 1744980 w 1744980"/>
              <a:gd name="connsiteY3" fmla="*/ 480060 h 480060"/>
              <a:gd name="connsiteX4" fmla="*/ 1744980 w 1744980"/>
              <a:gd name="connsiteY4" fmla="*/ 480060 h 480060"/>
              <a:gd name="connsiteX5" fmla="*/ 0 w 1744980"/>
              <a:gd name="connsiteY5" fmla="*/ 480060 h 480060"/>
              <a:gd name="connsiteX6" fmla="*/ 0 w 1744980"/>
              <a:gd name="connsiteY6" fmla="*/ 480060 h 480060"/>
              <a:gd name="connsiteX7" fmla="*/ 0 w 1744980"/>
              <a:gd name="connsiteY7" fmla="*/ 140972 h 480060"/>
              <a:gd name="connsiteX8" fmla="*/ 163832 w 1744980"/>
              <a:gd name="connsiteY8" fmla="*/ 0 h 480060"/>
              <a:gd name="connsiteX0" fmla="*/ 163832 w 1767840"/>
              <a:gd name="connsiteY0" fmla="*/ 0 h 480060"/>
              <a:gd name="connsiteX1" fmla="*/ 1664968 w 1767840"/>
              <a:gd name="connsiteY1" fmla="*/ 0 h 480060"/>
              <a:gd name="connsiteX2" fmla="*/ 1767840 w 1767840"/>
              <a:gd name="connsiteY2" fmla="*/ 125732 h 480060"/>
              <a:gd name="connsiteX3" fmla="*/ 1744980 w 1767840"/>
              <a:gd name="connsiteY3" fmla="*/ 480060 h 480060"/>
              <a:gd name="connsiteX4" fmla="*/ 1744980 w 1767840"/>
              <a:gd name="connsiteY4" fmla="*/ 480060 h 480060"/>
              <a:gd name="connsiteX5" fmla="*/ 0 w 1767840"/>
              <a:gd name="connsiteY5" fmla="*/ 480060 h 480060"/>
              <a:gd name="connsiteX6" fmla="*/ 0 w 1767840"/>
              <a:gd name="connsiteY6" fmla="*/ 480060 h 480060"/>
              <a:gd name="connsiteX7" fmla="*/ 0 w 1767840"/>
              <a:gd name="connsiteY7" fmla="*/ 140972 h 480060"/>
              <a:gd name="connsiteX8" fmla="*/ 163832 w 1767840"/>
              <a:gd name="connsiteY8" fmla="*/ 0 h 480060"/>
              <a:gd name="connsiteX0" fmla="*/ 163832 w 1767840"/>
              <a:gd name="connsiteY0" fmla="*/ 0 h 480060"/>
              <a:gd name="connsiteX1" fmla="*/ 1588768 w 1767840"/>
              <a:gd name="connsiteY1" fmla="*/ 0 h 480060"/>
              <a:gd name="connsiteX2" fmla="*/ 1767840 w 1767840"/>
              <a:gd name="connsiteY2" fmla="*/ 125732 h 480060"/>
              <a:gd name="connsiteX3" fmla="*/ 1744980 w 1767840"/>
              <a:gd name="connsiteY3" fmla="*/ 480060 h 480060"/>
              <a:gd name="connsiteX4" fmla="*/ 1744980 w 1767840"/>
              <a:gd name="connsiteY4" fmla="*/ 480060 h 480060"/>
              <a:gd name="connsiteX5" fmla="*/ 0 w 1767840"/>
              <a:gd name="connsiteY5" fmla="*/ 480060 h 480060"/>
              <a:gd name="connsiteX6" fmla="*/ 0 w 1767840"/>
              <a:gd name="connsiteY6" fmla="*/ 480060 h 480060"/>
              <a:gd name="connsiteX7" fmla="*/ 0 w 1767840"/>
              <a:gd name="connsiteY7" fmla="*/ 140972 h 480060"/>
              <a:gd name="connsiteX8" fmla="*/ 163832 w 1767840"/>
              <a:gd name="connsiteY8" fmla="*/ 0 h 48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7840" h="480060">
                <a:moveTo>
                  <a:pt x="163832" y="0"/>
                </a:moveTo>
                <a:lnTo>
                  <a:pt x="1588768" y="0"/>
                </a:lnTo>
                <a:lnTo>
                  <a:pt x="1767840" y="125732"/>
                </a:lnTo>
                <a:lnTo>
                  <a:pt x="1744980" y="480060"/>
                </a:lnTo>
                <a:lnTo>
                  <a:pt x="1744980" y="480060"/>
                </a:lnTo>
                <a:lnTo>
                  <a:pt x="0" y="480060"/>
                </a:lnTo>
                <a:lnTo>
                  <a:pt x="0" y="480060"/>
                </a:lnTo>
                <a:lnTo>
                  <a:pt x="0" y="140972"/>
                </a:lnTo>
                <a:lnTo>
                  <a:pt x="163832" y="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0" name="Picture 6" descr="F:\資工營教學企劃\pic\DSC00694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剪去同側角落矩形 3"/>
          <p:cNvSpPr/>
          <p:nvPr/>
        </p:nvSpPr>
        <p:spPr>
          <a:xfrm rot="21441924">
            <a:off x="3060596" y="4406730"/>
            <a:ext cx="2049780" cy="556621"/>
          </a:xfrm>
          <a:custGeom>
            <a:avLst/>
            <a:gdLst>
              <a:gd name="connsiteX0" fmla="*/ 80012 w 1744980"/>
              <a:gd name="connsiteY0" fmla="*/ 0 h 480060"/>
              <a:gd name="connsiteX1" fmla="*/ 1664968 w 1744980"/>
              <a:gd name="connsiteY1" fmla="*/ 0 h 480060"/>
              <a:gd name="connsiteX2" fmla="*/ 1744980 w 1744980"/>
              <a:gd name="connsiteY2" fmla="*/ 80012 h 480060"/>
              <a:gd name="connsiteX3" fmla="*/ 1744980 w 1744980"/>
              <a:gd name="connsiteY3" fmla="*/ 480060 h 480060"/>
              <a:gd name="connsiteX4" fmla="*/ 1744980 w 1744980"/>
              <a:gd name="connsiteY4" fmla="*/ 480060 h 480060"/>
              <a:gd name="connsiteX5" fmla="*/ 0 w 1744980"/>
              <a:gd name="connsiteY5" fmla="*/ 480060 h 480060"/>
              <a:gd name="connsiteX6" fmla="*/ 0 w 1744980"/>
              <a:gd name="connsiteY6" fmla="*/ 480060 h 480060"/>
              <a:gd name="connsiteX7" fmla="*/ 0 w 1744980"/>
              <a:gd name="connsiteY7" fmla="*/ 80012 h 480060"/>
              <a:gd name="connsiteX8" fmla="*/ 80012 w 1744980"/>
              <a:gd name="connsiteY8" fmla="*/ 0 h 480060"/>
              <a:gd name="connsiteX0" fmla="*/ 80012 w 1744980"/>
              <a:gd name="connsiteY0" fmla="*/ 0 h 480060"/>
              <a:gd name="connsiteX1" fmla="*/ 1664968 w 1744980"/>
              <a:gd name="connsiteY1" fmla="*/ 0 h 480060"/>
              <a:gd name="connsiteX2" fmla="*/ 1744980 w 1744980"/>
              <a:gd name="connsiteY2" fmla="*/ 80012 h 480060"/>
              <a:gd name="connsiteX3" fmla="*/ 1744980 w 1744980"/>
              <a:gd name="connsiteY3" fmla="*/ 480060 h 480060"/>
              <a:gd name="connsiteX4" fmla="*/ 1744980 w 1744980"/>
              <a:gd name="connsiteY4" fmla="*/ 480060 h 480060"/>
              <a:gd name="connsiteX5" fmla="*/ 0 w 1744980"/>
              <a:gd name="connsiteY5" fmla="*/ 480060 h 480060"/>
              <a:gd name="connsiteX6" fmla="*/ 0 w 1744980"/>
              <a:gd name="connsiteY6" fmla="*/ 480060 h 480060"/>
              <a:gd name="connsiteX7" fmla="*/ 0 w 1744980"/>
              <a:gd name="connsiteY7" fmla="*/ 140972 h 480060"/>
              <a:gd name="connsiteX8" fmla="*/ 80012 w 1744980"/>
              <a:gd name="connsiteY8" fmla="*/ 0 h 480060"/>
              <a:gd name="connsiteX0" fmla="*/ 163832 w 1744980"/>
              <a:gd name="connsiteY0" fmla="*/ 0 h 480060"/>
              <a:gd name="connsiteX1" fmla="*/ 1664968 w 1744980"/>
              <a:gd name="connsiteY1" fmla="*/ 0 h 480060"/>
              <a:gd name="connsiteX2" fmla="*/ 1744980 w 1744980"/>
              <a:gd name="connsiteY2" fmla="*/ 80012 h 480060"/>
              <a:gd name="connsiteX3" fmla="*/ 1744980 w 1744980"/>
              <a:gd name="connsiteY3" fmla="*/ 480060 h 480060"/>
              <a:gd name="connsiteX4" fmla="*/ 1744980 w 1744980"/>
              <a:gd name="connsiteY4" fmla="*/ 480060 h 480060"/>
              <a:gd name="connsiteX5" fmla="*/ 0 w 1744980"/>
              <a:gd name="connsiteY5" fmla="*/ 480060 h 480060"/>
              <a:gd name="connsiteX6" fmla="*/ 0 w 1744980"/>
              <a:gd name="connsiteY6" fmla="*/ 480060 h 480060"/>
              <a:gd name="connsiteX7" fmla="*/ 0 w 1744980"/>
              <a:gd name="connsiteY7" fmla="*/ 140972 h 480060"/>
              <a:gd name="connsiteX8" fmla="*/ 163832 w 1744980"/>
              <a:gd name="connsiteY8" fmla="*/ 0 h 480060"/>
              <a:gd name="connsiteX0" fmla="*/ 163832 w 1767840"/>
              <a:gd name="connsiteY0" fmla="*/ 0 h 480060"/>
              <a:gd name="connsiteX1" fmla="*/ 1664968 w 1767840"/>
              <a:gd name="connsiteY1" fmla="*/ 0 h 480060"/>
              <a:gd name="connsiteX2" fmla="*/ 1767840 w 1767840"/>
              <a:gd name="connsiteY2" fmla="*/ 125732 h 480060"/>
              <a:gd name="connsiteX3" fmla="*/ 1744980 w 1767840"/>
              <a:gd name="connsiteY3" fmla="*/ 480060 h 480060"/>
              <a:gd name="connsiteX4" fmla="*/ 1744980 w 1767840"/>
              <a:gd name="connsiteY4" fmla="*/ 480060 h 480060"/>
              <a:gd name="connsiteX5" fmla="*/ 0 w 1767840"/>
              <a:gd name="connsiteY5" fmla="*/ 480060 h 480060"/>
              <a:gd name="connsiteX6" fmla="*/ 0 w 1767840"/>
              <a:gd name="connsiteY6" fmla="*/ 480060 h 480060"/>
              <a:gd name="connsiteX7" fmla="*/ 0 w 1767840"/>
              <a:gd name="connsiteY7" fmla="*/ 140972 h 480060"/>
              <a:gd name="connsiteX8" fmla="*/ 163832 w 1767840"/>
              <a:gd name="connsiteY8" fmla="*/ 0 h 480060"/>
              <a:gd name="connsiteX0" fmla="*/ 163832 w 1767840"/>
              <a:gd name="connsiteY0" fmla="*/ 0 h 480060"/>
              <a:gd name="connsiteX1" fmla="*/ 1588768 w 1767840"/>
              <a:gd name="connsiteY1" fmla="*/ 0 h 480060"/>
              <a:gd name="connsiteX2" fmla="*/ 1767840 w 1767840"/>
              <a:gd name="connsiteY2" fmla="*/ 125732 h 480060"/>
              <a:gd name="connsiteX3" fmla="*/ 1744980 w 1767840"/>
              <a:gd name="connsiteY3" fmla="*/ 480060 h 480060"/>
              <a:gd name="connsiteX4" fmla="*/ 1744980 w 1767840"/>
              <a:gd name="connsiteY4" fmla="*/ 480060 h 480060"/>
              <a:gd name="connsiteX5" fmla="*/ 0 w 1767840"/>
              <a:gd name="connsiteY5" fmla="*/ 480060 h 480060"/>
              <a:gd name="connsiteX6" fmla="*/ 0 w 1767840"/>
              <a:gd name="connsiteY6" fmla="*/ 480060 h 480060"/>
              <a:gd name="connsiteX7" fmla="*/ 0 w 1767840"/>
              <a:gd name="connsiteY7" fmla="*/ 140972 h 480060"/>
              <a:gd name="connsiteX8" fmla="*/ 163832 w 1767840"/>
              <a:gd name="connsiteY8" fmla="*/ 0 h 48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7840" h="480060">
                <a:moveTo>
                  <a:pt x="163832" y="0"/>
                </a:moveTo>
                <a:lnTo>
                  <a:pt x="1588768" y="0"/>
                </a:lnTo>
                <a:lnTo>
                  <a:pt x="1767840" y="125732"/>
                </a:lnTo>
                <a:lnTo>
                  <a:pt x="1744980" y="480060"/>
                </a:lnTo>
                <a:lnTo>
                  <a:pt x="1744980" y="480060"/>
                </a:lnTo>
                <a:lnTo>
                  <a:pt x="0" y="480060"/>
                </a:lnTo>
                <a:lnTo>
                  <a:pt x="0" y="480060"/>
                </a:lnTo>
                <a:lnTo>
                  <a:pt x="0" y="140972"/>
                </a:lnTo>
                <a:lnTo>
                  <a:pt x="163832" y="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43808" y="453936"/>
            <a:ext cx="54040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電源線上的插頭</a:t>
            </a:r>
            <a:endParaRPr lang="en-US" altLang="zh-TW" sz="4800" b="1" dirty="0" smtClean="0"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zh-TW" altLang="en-US" sz="4800" b="1" dirty="0" smtClean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不會全部都用到喔</a:t>
            </a:r>
            <a:r>
              <a:rPr lang="en-US" altLang="zh-TW" sz="4800" b="1" dirty="0" smtClean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~</a:t>
            </a:r>
            <a:endParaRPr lang="zh-TW" altLang="en-US" sz="4800" b="1" dirty="0"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766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4" grpId="0" animBg="1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09600" y="676270"/>
          <a:ext cx="7924800" cy="609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24800"/>
              </a:tblGrid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安裝流程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CPU</a:t>
                      </a:r>
                      <a:r>
                        <a:rPr lang="zh-TW" altLang="en-US" sz="4400" b="1" dirty="0" smtClean="0"/>
                        <a:t>與風扇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400" b="1" dirty="0" smtClean="0"/>
                        <a:t>RAM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主機板及</a:t>
                      </a:r>
                      <a:r>
                        <a:rPr lang="en-US" altLang="zh-TW" sz="4400" b="1" dirty="0" smtClean="0"/>
                        <a:t>POWER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光碟機及硬碟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排線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電源線</a:t>
                      </a:r>
                      <a:endParaRPr lang="zh-TW" altLang="en-US" sz="4400" b="1" dirty="0"/>
                    </a:p>
                  </a:txBody>
                  <a:tcPr/>
                </a:tc>
              </a:tr>
              <a:tr h="6715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/>
                        <a:t>前置面板</a:t>
                      </a:r>
                      <a:endParaRPr lang="zh-TW" altLang="en-US" sz="4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496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前置面板線路安裝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pic>
        <p:nvPicPr>
          <p:cNvPr id="12290" name="Picture 2" descr="F:\資工營教學企劃\pic\DSC0070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4000500" y="2971800"/>
            <a:ext cx="977900" cy="163607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292" name="Picture 4" descr="F:\資工營教學企劃\pic\DSC0070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3238500" y="3314700"/>
            <a:ext cx="762000" cy="11557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293" name="Picture 5" descr="F:\資工營教學企劃\pic\DSC0070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4838700" y="2654300"/>
            <a:ext cx="1193800" cy="17145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F:\資工營教學企劃\pic\DSC00643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3454400" y="5054600"/>
            <a:ext cx="138430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9" name="Picture 5" descr="F:\資工營教學企劃\pic\DSC00710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資工營教學企劃\pic\DSC00643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" y="1417638"/>
            <a:ext cx="8705088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644132" y="5054600"/>
            <a:ext cx="1890268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132" y="1561634"/>
            <a:ext cx="6350000" cy="479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254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  <p:bldP spid="16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82534"/>
            <a:ext cx="7924800" cy="75673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組裝競賽規則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609600" y="1222218"/>
            <a:ext cx="7924800" cy="44927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800" dirty="0" smtClean="0"/>
              <a:t>場地分為</a:t>
            </a:r>
            <a:r>
              <a:rPr lang="zh-TW" altLang="en-US" sz="2800" dirty="0" smtClean="0">
                <a:solidFill>
                  <a:srgbClr val="FF0000"/>
                </a:solidFill>
              </a:rPr>
              <a:t>組裝區</a:t>
            </a:r>
            <a:r>
              <a:rPr lang="zh-TW" altLang="en-US" sz="2800" dirty="0" smtClean="0"/>
              <a:t>和</a:t>
            </a:r>
            <a:r>
              <a:rPr lang="zh-TW" altLang="en-US" sz="2800" dirty="0" smtClean="0">
                <a:solidFill>
                  <a:srgbClr val="FF0000"/>
                </a:solidFill>
              </a:rPr>
              <a:t>測試區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/>
              <a:t>各魂組裝完成後由</a:t>
            </a:r>
            <a:r>
              <a:rPr lang="zh-TW" altLang="en-US" sz="2800" dirty="0" smtClean="0">
                <a:solidFill>
                  <a:srgbClr val="FF0000"/>
                </a:solidFill>
              </a:rPr>
              <a:t>兩名</a:t>
            </a:r>
            <a:r>
              <a:rPr lang="zh-TW" altLang="en-US" sz="2800" dirty="0" smtClean="0"/>
              <a:t>瓦</a:t>
            </a:r>
            <a:r>
              <a:rPr lang="zh-TW" altLang="en-US" sz="2800" dirty="0"/>
              <a:t>力</a:t>
            </a:r>
            <a:r>
              <a:rPr lang="zh-TW" altLang="en-US" sz="2800" dirty="0" smtClean="0"/>
              <a:t>把電腦抬至</a:t>
            </a:r>
            <a:r>
              <a:rPr lang="zh-TW" altLang="en-US" sz="2800" dirty="0" smtClean="0">
                <a:solidFill>
                  <a:srgbClr val="FF0000"/>
                </a:solidFill>
              </a:rPr>
              <a:t>測試區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/>
              <a:t>組裝過程必須</a:t>
            </a:r>
            <a:r>
              <a:rPr lang="zh-TW" altLang="en-US" sz="2800" dirty="0" smtClean="0">
                <a:solidFill>
                  <a:srgbClr val="FF0000"/>
                </a:solidFill>
              </a:rPr>
              <a:t>全員參與組裝</a:t>
            </a:r>
            <a:r>
              <a:rPr lang="zh-TW" altLang="en-US" sz="2800" dirty="0" smtClean="0"/>
              <a:t>，違者失去資格</a:t>
            </a:r>
            <a:r>
              <a:rPr lang="en-US" altLang="zh-TW" sz="2800" dirty="0" smtClean="0"/>
              <a:t>OUT!</a:t>
            </a:r>
          </a:p>
          <a:p>
            <a:r>
              <a:rPr lang="zh-TW" altLang="en-US" sz="2800" dirty="0" smtClean="0"/>
              <a:t>電腦必須要</a:t>
            </a:r>
            <a:r>
              <a:rPr lang="zh-TW" altLang="en-US" sz="2800" dirty="0" smtClean="0">
                <a:solidFill>
                  <a:srgbClr val="FF0000"/>
                </a:solidFill>
              </a:rPr>
              <a:t>鎖上兩面側板</a:t>
            </a:r>
            <a:r>
              <a:rPr lang="zh-TW" altLang="en-US" sz="2800" dirty="0" smtClean="0"/>
              <a:t>方能接受測試</a:t>
            </a:r>
            <a:endParaRPr lang="en-US" altLang="zh-TW" sz="2800" dirty="0" smtClean="0"/>
          </a:p>
          <a:p>
            <a:r>
              <a:rPr lang="zh-TW" altLang="en-US" sz="2800" dirty="0"/>
              <a:t>電腦必須能</a:t>
            </a:r>
            <a:r>
              <a:rPr lang="zh-TW" altLang="en-US" sz="2800" dirty="0">
                <a:solidFill>
                  <a:srgbClr val="FF0000"/>
                </a:solidFill>
              </a:rPr>
              <a:t>開機且能進入</a:t>
            </a:r>
            <a:r>
              <a:rPr lang="en-US" altLang="zh-TW" sz="2800" dirty="0" smtClean="0">
                <a:solidFill>
                  <a:srgbClr val="FF0000"/>
                </a:solidFill>
              </a:rPr>
              <a:t>Windows</a:t>
            </a:r>
            <a:r>
              <a:rPr lang="zh-TW" altLang="en-US" sz="2800" dirty="0" smtClean="0"/>
              <a:t>才算成功</a:t>
            </a:r>
            <a:endParaRPr lang="en-US" altLang="zh-TW" sz="2800" dirty="0"/>
          </a:p>
          <a:p>
            <a:r>
              <a:rPr lang="zh-TW" altLang="en-US" sz="2800" dirty="0" smtClean="0"/>
              <a:t>測試失敗必須抬回</a:t>
            </a:r>
            <a:r>
              <a:rPr lang="zh-TW" altLang="en-US" sz="2800" dirty="0" smtClean="0">
                <a:solidFill>
                  <a:srgbClr val="FF0000"/>
                </a:solidFill>
              </a:rPr>
              <a:t>組裝區</a:t>
            </a:r>
            <a:r>
              <a:rPr lang="zh-TW" altLang="en-US" sz="2800" dirty="0" smtClean="0"/>
              <a:t>作調整，禁止在</a:t>
            </a:r>
            <a:r>
              <a:rPr lang="zh-TW" altLang="en-US" sz="2800" dirty="0" smtClean="0">
                <a:solidFill>
                  <a:srgbClr val="FF0000"/>
                </a:solidFill>
              </a:rPr>
              <a:t>測試區</a:t>
            </a:r>
            <a:r>
              <a:rPr lang="zh-TW" altLang="en-US" sz="2800" dirty="0" smtClean="0"/>
              <a:t>現場拆解</a:t>
            </a:r>
            <a:endParaRPr lang="en-US" altLang="zh-TW" sz="2800" dirty="0" smtClean="0"/>
          </a:p>
          <a:p>
            <a:r>
              <a:rPr lang="zh-TW" altLang="en-US" sz="2800" dirty="0"/>
              <a:t>請保持</a:t>
            </a:r>
            <a:r>
              <a:rPr lang="zh-TW" altLang="en-US" sz="2800" dirty="0" smtClean="0"/>
              <a:t>競賽</a:t>
            </a:r>
            <a:r>
              <a:rPr lang="zh-TW" altLang="en-US" sz="2800" dirty="0" smtClean="0">
                <a:solidFill>
                  <a:srgbClr val="FF0000"/>
                </a:solidFill>
              </a:rPr>
              <a:t>和平、清新、優雅、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868144" y="4509120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solidFill>
                  <a:srgbClr val="FF0000"/>
                </a:solidFill>
              </a:rPr>
              <a:t>節奏</a:t>
            </a:r>
            <a:r>
              <a:rPr lang="en-US" altLang="zh-TW" sz="4400" dirty="0" smtClean="0">
                <a:solidFill>
                  <a:srgbClr val="FF0000"/>
                </a:solidFill>
              </a:rPr>
              <a:t>~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79656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2476016681_91a2e9f27a_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圖片 18" descr="mobile01-ddcb094187ffc760115c84690d1ded2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9752" y="1052736"/>
            <a:ext cx="4104456" cy="4863254"/>
          </a:xfrm>
          <a:prstGeom prst="rect">
            <a:avLst/>
          </a:prstGeom>
        </p:spPr>
      </p:pic>
      <p:pic>
        <p:nvPicPr>
          <p:cNvPr id="8" name="圖片 7" descr="mobile01-ca7dafc720062e3bbd81e553c7386690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620688"/>
            <a:ext cx="5007103" cy="54452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47864" y="40466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40466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記憶體插槽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右彎箭號 14"/>
          <p:cNvSpPr/>
          <p:nvPr/>
        </p:nvSpPr>
        <p:spPr>
          <a:xfrm>
            <a:off x="1547664" y="3212976"/>
            <a:ext cx="2304256" cy="7920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560" y="40050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5536" y="494116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擴充卡插槽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向上箭號 21"/>
          <p:cNvSpPr/>
          <p:nvPr/>
        </p:nvSpPr>
        <p:spPr>
          <a:xfrm>
            <a:off x="5364088" y="5445224"/>
            <a:ext cx="288032" cy="720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48064" y="623731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BIOS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上彎箭號 24"/>
          <p:cNvSpPr/>
          <p:nvPr/>
        </p:nvSpPr>
        <p:spPr>
          <a:xfrm>
            <a:off x="3923928" y="4725144"/>
            <a:ext cx="1296144" cy="1656184"/>
          </a:xfrm>
          <a:prstGeom prst="bentUpArrow">
            <a:avLst>
              <a:gd name="adj1" fmla="val 1631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411760" y="60212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南橋晶片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51520" y="184482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整合周邊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76256" y="24208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電源輸入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23720" y="41490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光碟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硬碟插槽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5536" y="40466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千年石板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347864" y="40466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28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2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077834" y="3044279"/>
            <a:ext cx="2988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謝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謝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大家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5677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27584" y="836712"/>
            <a:ext cx="259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插槽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 descr="CPU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772816"/>
            <a:ext cx="3795245" cy="2520280"/>
          </a:xfrm>
          <a:prstGeom prst="rect">
            <a:avLst/>
          </a:prstGeom>
        </p:spPr>
      </p:pic>
      <p:pic>
        <p:nvPicPr>
          <p:cNvPr id="5" name="圖片 4" descr="Intel-718028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4168" y="4365104"/>
            <a:ext cx="2304256" cy="1983101"/>
          </a:xfrm>
          <a:prstGeom prst="rect">
            <a:avLst/>
          </a:prstGeom>
        </p:spPr>
      </p:pic>
      <p:sp>
        <p:nvSpPr>
          <p:cNvPr id="6" name="向下箭號 5"/>
          <p:cNvSpPr/>
          <p:nvPr/>
        </p:nvSpPr>
        <p:spPr>
          <a:xfrm rot="7257643">
            <a:off x="4563245" y="3338773"/>
            <a:ext cx="504056" cy="2448272"/>
          </a:xfrm>
          <a:prstGeom prst="downArrow">
            <a:avLst>
              <a:gd name="adj1" fmla="val 50000"/>
              <a:gd name="adj2" fmla="val 13372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300192" y="3284984"/>
            <a:ext cx="194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標楷體" pitchFamily="65" charset="-120"/>
                <a:ea typeface="標楷體" pitchFamily="65" charset="-120"/>
              </a:rPr>
              <a:t>CPU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9552" y="620688"/>
            <a:ext cx="7632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一切的運算中心</a:t>
            </a:r>
            <a:r>
              <a:rPr lang="en-US" altLang="zh-TW" sz="4400" dirty="0" smtClean="0">
                <a:latin typeface="標楷體" pitchFamily="65" charset="-120"/>
                <a:ea typeface="標楷體" pitchFamily="65" charset="-120"/>
              </a:rPr>
              <a:t>---CPU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1560" y="1556792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又名：中央處理器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1560" y="2132856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電腦、手機、汽車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等都有一個中央處理器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89040"/>
            <a:ext cx="3099252" cy="20661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88" y="2708920"/>
            <a:ext cx="3160362" cy="210164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867007"/>
            <a:ext cx="3329154" cy="1796604"/>
          </a:xfrm>
          <a:prstGeom prst="rect">
            <a:avLst/>
          </a:prstGeom>
        </p:spPr>
      </p:pic>
      <p:pic>
        <p:nvPicPr>
          <p:cNvPr id="12" name="圖片 11" descr="Intel-718028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1493" y="269302"/>
            <a:ext cx="2178950" cy="18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2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476016681_91a2e9f27a_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27584" y="692696"/>
            <a:ext cx="331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4400" dirty="0" smtClean="0">
                <a:latin typeface="標楷體" pitchFamily="65" charset="-120"/>
                <a:ea typeface="標楷體" pitchFamily="65" charset="-120"/>
              </a:rPr>
              <a:t>的功能</a:t>
            </a:r>
            <a:endParaRPr lang="zh-TW" altLang="en-US" sz="4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27584" y="148478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就是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…</a:t>
            </a:r>
            <a:endParaRPr lang="zh-TW" altLang="en-US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99792" y="1412776"/>
            <a:ext cx="3744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什麼都做啦</a:t>
            </a:r>
            <a:r>
              <a:rPr lang="en-US" altLang="zh-TW" sz="4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!</a:t>
            </a:r>
            <a:endParaRPr lang="zh-TW" altLang="en-US" sz="44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9592" y="1556792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負責執行電腦的程式，俗稱跑程式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13753" y="2588513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95857" y="260971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699792" y="2613303"/>
            <a:ext cx="200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2417867" y="2862733"/>
            <a:ext cx="669004" cy="2297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5097634" y="2895709"/>
            <a:ext cx="614156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39552" y="4365102"/>
            <a:ext cx="1296144" cy="7554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913753" y="271094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CPU</a:t>
            </a:r>
            <a:r>
              <a:rPr lang="zh-TW" altLang="en-US" sz="2800" dirty="0" smtClean="0"/>
              <a:t>越好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081797" y="2706382"/>
            <a:ext cx="204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程式跑越快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813567" y="2710492"/>
            <a:ext cx="2168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越不容易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lag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975681" y="4388907"/>
            <a:ext cx="2732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LOL</a:t>
            </a:r>
            <a:r>
              <a:rPr lang="zh-TW" altLang="en-US" sz="4000" dirty="0" smtClean="0"/>
              <a:t>越強！</a:t>
            </a:r>
            <a:endParaRPr lang="zh-TW" altLang="en-US" sz="4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104859" y="4384345"/>
            <a:ext cx="1232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（誤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5005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15701</TotalTime>
  <Words>1397</Words>
  <Application>Microsoft Office PowerPoint</Application>
  <PresentationFormat>如螢幕大小 (4:3)</PresentationFormat>
  <Paragraphs>361</Paragraphs>
  <Slides>60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7" baseType="lpstr"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ttt2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CPU與風扇安裝</vt:lpstr>
      <vt:lpstr>PowerPoint 簡報</vt:lpstr>
      <vt:lpstr>RAM安裝</vt:lpstr>
      <vt:lpstr>PowerPoint 簡報</vt:lpstr>
      <vt:lpstr>主板&amp;POWER安裝</vt:lpstr>
      <vt:lpstr>PowerPoint 簡報</vt:lpstr>
      <vt:lpstr>光碟機、硬碟安裝</vt:lpstr>
      <vt:lpstr>PowerPoint 簡報</vt:lpstr>
      <vt:lpstr>排線安裝</vt:lpstr>
      <vt:lpstr>PowerPoint 簡報</vt:lpstr>
      <vt:lpstr>電源安裝</vt:lpstr>
      <vt:lpstr>PowerPoint 簡報</vt:lpstr>
      <vt:lpstr>前置面板線路安裝</vt:lpstr>
      <vt:lpstr>組裝競賽規則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Jackfantasy</dc:creator>
  <cp:lastModifiedBy>J</cp:lastModifiedBy>
  <cp:revision>503</cp:revision>
  <dcterms:created xsi:type="dcterms:W3CDTF">2013-05-11T09:33:43Z</dcterms:created>
  <dcterms:modified xsi:type="dcterms:W3CDTF">2013-07-11T09:31:08Z</dcterms:modified>
</cp:coreProperties>
</file>